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77" r:id="rId2"/>
    <p:sldId id="280" r:id="rId3"/>
    <p:sldId id="284" r:id="rId4"/>
    <p:sldId id="281" r:id="rId5"/>
    <p:sldId id="27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940B"/>
    <a:srgbClr val="895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7847" autoAdjust="0"/>
  </p:normalViewPr>
  <p:slideViewPr>
    <p:cSldViewPr snapToGrid="0">
      <p:cViewPr varScale="1">
        <p:scale>
          <a:sx n="68" d="100"/>
          <a:sy n="68" d="100"/>
        </p:scale>
        <p:origin x="1903" y="43"/>
      </p:cViewPr>
      <p:guideLst/>
    </p:cSldViewPr>
  </p:slideViewPr>
  <p:notesTextViewPr>
    <p:cViewPr>
      <p:scale>
        <a:sx n="1" d="1"/>
        <a:sy n="1" d="1"/>
      </p:scale>
      <p:origin x="0" y="-14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54AFE4-9592-4C47-9A23-EF65BC156C1E}" type="datetimeFigureOut">
              <a:rPr lang="en-US" smtClean="0"/>
              <a:t>6/15/2020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EDF1AA-E492-45A8-B132-ADFE373C7607}" type="slidenum">
              <a:rPr lang="en-US" smtClean="0"/>
              <a:t>‹#›</a:t>
            </a:fld>
            <a:endParaRPr lang="en-US"/>
          </a:p>
        </p:txBody>
      </p:sp>
    </p:spTree>
    <p:extLst>
      <p:ext uri="{BB962C8B-B14F-4D97-AF65-F5344CB8AC3E}">
        <p14:creationId xmlns:p14="http://schemas.microsoft.com/office/powerpoint/2010/main" val="4035064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this slide, I point out that s-p mixing in the 2</a:t>
            </a:r>
            <a:r>
              <a:rPr lang="el-GR" dirty="0"/>
              <a:t>σ</a:t>
            </a:r>
            <a:r>
              <a:rPr lang="en-US" dirty="0"/>
              <a:t> molecular orbital decreases the size of the overlapping lobes of the component atomic orbitals (shown here as negative), thereby decreasing the degree of overlap (less constructive interference) and thus resulting in a less stable (higher energy) interaction. This makes the 2</a:t>
            </a:r>
            <a:r>
              <a:rPr lang="el-GR" dirty="0"/>
              <a:t>σ</a:t>
            </a:r>
            <a:r>
              <a:rPr lang="en-US" dirty="0"/>
              <a:t> orbital higher in energy than 1</a:t>
            </a:r>
            <a:r>
              <a:rPr lang="el-GR" dirty="0"/>
              <a:t>π</a:t>
            </a:r>
            <a:r>
              <a:rPr lang="en-US" dirty="0"/>
              <a:t>. Conversely, s-p mixing in the 2</a:t>
            </a:r>
            <a:r>
              <a:rPr lang="el-GR" dirty="0"/>
              <a:t>σ</a:t>
            </a:r>
            <a:r>
              <a:rPr lang="en-US" dirty="0"/>
              <a:t>* molecular orbital increases the size of the interacting lobes, increasing the degree of overlap (destructive interference), which also results in a less stable antibonding interaction. However, 2</a:t>
            </a:r>
            <a:r>
              <a:rPr lang="el-GR" dirty="0"/>
              <a:t>σ</a:t>
            </a:r>
            <a:r>
              <a:rPr lang="en-US" dirty="0"/>
              <a:t>* is already the highest energy MO, so the order doesn’t change.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contrast, s-p mixing in the </a:t>
            </a:r>
            <a:r>
              <a:rPr lang="el-GR" dirty="0"/>
              <a:t>1σ</a:t>
            </a:r>
            <a:r>
              <a:rPr lang="en-US" dirty="0"/>
              <a:t> molecular orbital increases the size of the positive lobes of the component atomic orbitals, increasing the degree of overlap (constructive interference) and thus resulting in a more stable (lower energy) interaction. Conversely, s-p mixing in the </a:t>
            </a:r>
            <a:r>
              <a:rPr lang="el-GR" dirty="0"/>
              <a:t>1σ</a:t>
            </a:r>
            <a:r>
              <a:rPr lang="en-US" dirty="0"/>
              <a:t>* molecular orbital decreases the size of the interacting lobes, decreasing the degree of overlap (destructive interference) and resulting in a more stable antibonding interaction. Overall, the changes in </a:t>
            </a:r>
            <a:r>
              <a:rPr lang="en-US"/>
              <a:t>energy balance out.</a:t>
            </a:r>
            <a:endParaRPr lang="en-US" dirty="0"/>
          </a:p>
          <a:p>
            <a:endParaRPr lang="en-US" dirty="0"/>
          </a:p>
        </p:txBody>
      </p:sp>
      <p:sp>
        <p:nvSpPr>
          <p:cNvPr id="4" name="Slide Number Placeholder 3"/>
          <p:cNvSpPr>
            <a:spLocks noGrp="1"/>
          </p:cNvSpPr>
          <p:nvPr>
            <p:ph type="sldNum" sz="quarter" idx="5"/>
          </p:nvPr>
        </p:nvSpPr>
        <p:spPr/>
        <p:txBody>
          <a:bodyPr/>
          <a:lstStyle/>
          <a:p>
            <a:fld id="{0EEDF1AA-E492-45A8-B132-ADFE373C7607}" type="slidenum">
              <a:rPr lang="en-US" smtClean="0"/>
              <a:t>3</a:t>
            </a:fld>
            <a:endParaRPr lang="en-US"/>
          </a:p>
        </p:txBody>
      </p:sp>
    </p:spTree>
    <p:extLst>
      <p:ext uri="{BB962C8B-B14F-4D97-AF65-F5344CB8AC3E}">
        <p14:creationId xmlns:p14="http://schemas.microsoft.com/office/powerpoint/2010/main" val="3830962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87DD02E-1DB9-452D-BD3A-D64A5C3642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575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1A3FF39-7E9E-4FB1-A61A-3838EBCED31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74861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C8CAAAB-D37A-4217-9C91-720C5BBB065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71135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55FA1E9-8099-471F-85B5-8E85C4ABCE5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80303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50993E-8DD1-4DFD-87DE-F371C7190C4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70592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A3B52FB-9CE4-4A1D-9A36-841212FC1B1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2628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9F55453-D7A2-447A-9C2D-EFD55F290F5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62838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8C41FF9-A9ED-4707-99D8-860A34B2CF3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451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8C2654F-11B7-42AC-AEA2-B5F34A1CF02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99636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9F08319-4D48-466B-BB23-B2B7658304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03233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38D1F34-1A26-4D45-AB92-92FA46FDB4F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32599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544368A-6E3B-412A-B95F-C4AFA8410F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19857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70C7F6FC-F76A-4D99-A063-331706DF37CA}"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7783082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Palatino Linotype" pitchFamily="18" charset="0"/>
        </a:defRPr>
      </a:lvl2pPr>
      <a:lvl3pPr algn="ctr" rtl="0" eaLnBrk="0" fontAlgn="base" hangingPunct="0">
        <a:spcBef>
          <a:spcPct val="0"/>
        </a:spcBef>
        <a:spcAft>
          <a:spcPct val="0"/>
        </a:spcAft>
        <a:defRPr sz="4400">
          <a:solidFill>
            <a:schemeClr val="tx2"/>
          </a:solidFill>
          <a:latin typeface="Palatino Linotype" pitchFamily="18" charset="0"/>
        </a:defRPr>
      </a:lvl3pPr>
      <a:lvl4pPr algn="ctr" rtl="0" eaLnBrk="0" fontAlgn="base" hangingPunct="0">
        <a:spcBef>
          <a:spcPct val="0"/>
        </a:spcBef>
        <a:spcAft>
          <a:spcPct val="0"/>
        </a:spcAft>
        <a:defRPr sz="4400">
          <a:solidFill>
            <a:schemeClr val="tx2"/>
          </a:solidFill>
          <a:latin typeface="Palatino Linotype" pitchFamily="18" charset="0"/>
        </a:defRPr>
      </a:lvl4pPr>
      <a:lvl5pPr algn="ctr" rtl="0" eaLnBrk="0" fontAlgn="base" hangingPunct="0">
        <a:spcBef>
          <a:spcPct val="0"/>
        </a:spcBef>
        <a:spcAft>
          <a:spcPct val="0"/>
        </a:spcAft>
        <a:defRPr sz="4400">
          <a:solidFill>
            <a:schemeClr val="tx2"/>
          </a:solidFill>
          <a:latin typeface="Palatino Linotype" pitchFamily="18" charset="0"/>
        </a:defRPr>
      </a:lvl5pPr>
      <a:lvl6pPr marL="457200" algn="ctr" rtl="0" fontAlgn="base">
        <a:spcBef>
          <a:spcPct val="0"/>
        </a:spcBef>
        <a:spcAft>
          <a:spcPct val="0"/>
        </a:spcAft>
        <a:defRPr sz="4400">
          <a:solidFill>
            <a:schemeClr val="tx2"/>
          </a:solidFill>
          <a:latin typeface="Palatino Linotype" pitchFamily="18" charset="0"/>
        </a:defRPr>
      </a:lvl6pPr>
      <a:lvl7pPr marL="914400" algn="ctr" rtl="0" fontAlgn="base">
        <a:spcBef>
          <a:spcPct val="0"/>
        </a:spcBef>
        <a:spcAft>
          <a:spcPct val="0"/>
        </a:spcAft>
        <a:defRPr sz="4400">
          <a:solidFill>
            <a:schemeClr val="tx2"/>
          </a:solidFill>
          <a:latin typeface="Palatino Linotype" pitchFamily="18" charset="0"/>
        </a:defRPr>
      </a:lvl7pPr>
      <a:lvl8pPr marL="1371600" algn="ctr" rtl="0" fontAlgn="base">
        <a:spcBef>
          <a:spcPct val="0"/>
        </a:spcBef>
        <a:spcAft>
          <a:spcPct val="0"/>
        </a:spcAft>
        <a:defRPr sz="4400">
          <a:solidFill>
            <a:schemeClr val="tx2"/>
          </a:solidFill>
          <a:latin typeface="Palatino Linotype" pitchFamily="18" charset="0"/>
        </a:defRPr>
      </a:lvl8pPr>
      <a:lvl9pPr marL="1828800" algn="ctr" rtl="0" fontAlgn="base">
        <a:spcBef>
          <a:spcPct val="0"/>
        </a:spcBef>
        <a:spcAft>
          <a:spcPct val="0"/>
        </a:spcAft>
        <a:defRPr sz="4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 name="Group 111"/>
          <p:cNvGrpSpPr/>
          <p:nvPr/>
        </p:nvGrpSpPr>
        <p:grpSpPr>
          <a:xfrm>
            <a:off x="510305" y="1313412"/>
            <a:ext cx="3489170" cy="3603010"/>
            <a:chOff x="92801" y="379456"/>
            <a:chExt cx="3489170" cy="3603010"/>
          </a:xfrm>
        </p:grpSpPr>
        <p:cxnSp>
          <p:nvCxnSpPr>
            <p:cNvPr id="2" name="Straight Connector 1">
              <a:extLst>
                <a:ext uri="{FF2B5EF4-FFF2-40B4-BE49-F238E27FC236}">
                  <a16:creationId xmlns:a16="http://schemas.microsoft.com/office/drawing/2014/main" id="{510A3DCC-CF4E-4E97-84FB-B379B3638A70}"/>
                </a:ext>
              </a:extLst>
            </p:cNvPr>
            <p:cNvCxnSpPr/>
            <p:nvPr/>
          </p:nvCxnSpPr>
          <p:spPr>
            <a:xfrm>
              <a:off x="1750881" y="2751493"/>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A3A41342-0433-4C6D-8C0E-0C32A0361E4A}"/>
                </a:ext>
              </a:extLst>
            </p:cNvPr>
            <p:cNvCxnSpPr/>
            <p:nvPr/>
          </p:nvCxnSpPr>
          <p:spPr>
            <a:xfrm>
              <a:off x="1750881" y="3574019"/>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9E7E4499-DA9F-451F-A2FC-C9851A678590}"/>
                </a:ext>
              </a:extLst>
            </p:cNvPr>
            <p:cNvCxnSpPr>
              <a:cxnSpLocks/>
            </p:cNvCxnSpPr>
            <p:nvPr/>
          </p:nvCxnSpPr>
          <p:spPr>
            <a:xfrm flipV="1">
              <a:off x="1861137" y="3270656"/>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00CA3D02-CE0E-45FA-BCBF-864A22E5FF24}"/>
                </a:ext>
              </a:extLst>
            </p:cNvPr>
            <p:cNvCxnSpPr>
              <a:cxnSpLocks/>
            </p:cNvCxnSpPr>
            <p:nvPr/>
          </p:nvCxnSpPr>
          <p:spPr>
            <a:xfrm flipV="1">
              <a:off x="1899499" y="2448130"/>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7EFEC496-E786-48F1-BBAE-C2A31FBB46A5}"/>
                </a:ext>
              </a:extLst>
            </p:cNvPr>
            <p:cNvCxnSpPr>
              <a:cxnSpLocks/>
            </p:cNvCxnSpPr>
            <p:nvPr/>
          </p:nvCxnSpPr>
          <p:spPr>
            <a:xfrm>
              <a:off x="2021979" y="3270656"/>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FF3457A-1CE3-4856-9D30-5AA60C8352EB}"/>
                </a:ext>
              </a:extLst>
            </p:cNvPr>
            <p:cNvCxnSpPr/>
            <p:nvPr/>
          </p:nvCxnSpPr>
          <p:spPr>
            <a:xfrm>
              <a:off x="2757371" y="3270656"/>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C3BEDD0-A4AB-452C-985D-5FF24D0609BB}"/>
                </a:ext>
              </a:extLst>
            </p:cNvPr>
            <p:cNvSpPr txBox="1"/>
            <p:nvPr/>
          </p:nvSpPr>
          <p:spPr>
            <a:xfrm>
              <a:off x="499244" y="3613134"/>
              <a:ext cx="36420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O</a:t>
              </a:r>
              <a:endParaRPr lang="en-US" baseline="300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5DB24A05-A3FF-4E27-8457-2F1C3711E717}"/>
                </a:ext>
              </a:extLst>
            </p:cNvPr>
            <p:cNvSpPr txBox="1"/>
            <p:nvPr/>
          </p:nvSpPr>
          <p:spPr>
            <a:xfrm>
              <a:off x="2741897" y="3613134"/>
              <a:ext cx="36420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O</a:t>
              </a:r>
            </a:p>
          </p:txBody>
        </p:sp>
        <p:sp>
          <p:nvSpPr>
            <p:cNvPr id="10" name="Rectangle 9">
              <a:extLst>
                <a:ext uri="{FF2B5EF4-FFF2-40B4-BE49-F238E27FC236}">
                  <a16:creationId xmlns:a16="http://schemas.microsoft.com/office/drawing/2014/main" id="{D7414DDA-97FE-4772-9AB0-8F41A4B0B5FD}"/>
                </a:ext>
              </a:extLst>
            </p:cNvPr>
            <p:cNvSpPr/>
            <p:nvPr/>
          </p:nvSpPr>
          <p:spPr>
            <a:xfrm>
              <a:off x="1723695" y="3613134"/>
              <a:ext cx="449162"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O</a:t>
              </a:r>
              <a:r>
                <a:rPr lang="en-US" baseline="-25000" dirty="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p:txBody>
        </p:sp>
        <p:cxnSp>
          <p:nvCxnSpPr>
            <p:cNvPr id="11" name="Straight Arrow Connector 10">
              <a:extLst>
                <a:ext uri="{FF2B5EF4-FFF2-40B4-BE49-F238E27FC236}">
                  <a16:creationId xmlns:a16="http://schemas.microsoft.com/office/drawing/2014/main" id="{81883B7F-596F-4588-8331-3C9AE5DFA17E}"/>
                </a:ext>
              </a:extLst>
            </p:cNvPr>
            <p:cNvCxnSpPr>
              <a:cxnSpLocks/>
            </p:cNvCxnSpPr>
            <p:nvPr/>
          </p:nvCxnSpPr>
          <p:spPr>
            <a:xfrm flipV="1">
              <a:off x="2902654" y="2970250"/>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8C97BE58-441B-4830-BF2A-855572526D18}"/>
                </a:ext>
              </a:extLst>
            </p:cNvPr>
            <p:cNvCxnSpPr>
              <a:cxnSpLocks/>
            </p:cNvCxnSpPr>
            <p:nvPr/>
          </p:nvCxnSpPr>
          <p:spPr>
            <a:xfrm>
              <a:off x="2986377" y="2970250"/>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2A4E78A-E31C-43B6-BB77-7A94CBAB1C32}"/>
                </a:ext>
              </a:extLst>
            </p:cNvPr>
            <p:cNvCxnSpPr>
              <a:cxnSpLocks/>
            </p:cNvCxnSpPr>
            <p:nvPr/>
          </p:nvCxnSpPr>
          <p:spPr>
            <a:xfrm>
              <a:off x="2021979" y="2457646"/>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D0C5B0B-DC08-4CF4-9CBA-1107CB678722}"/>
                </a:ext>
              </a:extLst>
            </p:cNvPr>
            <p:cNvCxnSpPr/>
            <p:nvPr/>
          </p:nvCxnSpPr>
          <p:spPr>
            <a:xfrm>
              <a:off x="2757371" y="1403479"/>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EB67E66-56B5-471C-AE71-1BD1EB527A13}"/>
                </a:ext>
              </a:extLst>
            </p:cNvPr>
            <p:cNvCxnSpPr/>
            <p:nvPr/>
          </p:nvCxnSpPr>
          <p:spPr>
            <a:xfrm>
              <a:off x="2757371" y="1349708"/>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03C11DA-AEFC-4F91-A8B7-BB2B6EAA843F}"/>
                </a:ext>
              </a:extLst>
            </p:cNvPr>
            <p:cNvCxnSpPr/>
            <p:nvPr/>
          </p:nvCxnSpPr>
          <p:spPr>
            <a:xfrm>
              <a:off x="2757371" y="1282023"/>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14F05DFE-ABC9-4D65-B182-0FE90ED7B001}"/>
                </a:ext>
              </a:extLst>
            </p:cNvPr>
            <p:cNvSpPr txBox="1"/>
            <p:nvPr/>
          </p:nvSpPr>
          <p:spPr>
            <a:xfrm>
              <a:off x="3147237" y="3020021"/>
              <a:ext cx="42832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2s</a:t>
              </a:r>
            </a:p>
          </p:txBody>
        </p:sp>
        <p:sp>
          <p:nvSpPr>
            <p:cNvPr id="18" name="TextBox 17">
              <a:extLst>
                <a:ext uri="{FF2B5EF4-FFF2-40B4-BE49-F238E27FC236}">
                  <a16:creationId xmlns:a16="http://schemas.microsoft.com/office/drawing/2014/main" id="{4D26BA11-305E-4D05-93C6-88A9BB6B6BDA}"/>
                </a:ext>
              </a:extLst>
            </p:cNvPr>
            <p:cNvSpPr txBox="1"/>
            <p:nvPr/>
          </p:nvSpPr>
          <p:spPr>
            <a:xfrm>
              <a:off x="3140825" y="1135774"/>
              <a:ext cx="441146"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2p</a:t>
              </a:r>
            </a:p>
          </p:txBody>
        </p:sp>
        <p:cxnSp>
          <p:nvCxnSpPr>
            <p:cNvPr id="19" name="Straight Connector 18">
              <a:extLst>
                <a:ext uri="{FF2B5EF4-FFF2-40B4-BE49-F238E27FC236}">
                  <a16:creationId xmlns:a16="http://schemas.microsoft.com/office/drawing/2014/main" id="{D73715E4-2E20-4E82-BCB7-A4D53AEEAB65}"/>
                </a:ext>
              </a:extLst>
            </p:cNvPr>
            <p:cNvCxnSpPr/>
            <p:nvPr/>
          </p:nvCxnSpPr>
          <p:spPr>
            <a:xfrm>
              <a:off x="1371566" y="1505106"/>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8DEBEA2B-7495-4F84-B718-BF10D44A8425}"/>
                </a:ext>
              </a:extLst>
            </p:cNvPr>
            <p:cNvSpPr txBox="1"/>
            <p:nvPr/>
          </p:nvSpPr>
          <p:spPr>
            <a:xfrm>
              <a:off x="1333153" y="3291975"/>
              <a:ext cx="455574"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σ</a:t>
              </a:r>
              <a:endParaRPr lang="en-US"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E24F09A7-EB4D-45FA-A46E-85258C32F101}"/>
                </a:ext>
              </a:extLst>
            </p:cNvPr>
            <p:cNvSpPr txBox="1"/>
            <p:nvPr/>
          </p:nvSpPr>
          <p:spPr>
            <a:xfrm>
              <a:off x="1301648" y="2514296"/>
              <a:ext cx="54534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σ</a:t>
              </a:r>
              <a:r>
                <a:rPr lang="en-US" dirty="0">
                  <a:latin typeface="Arial" panose="020B0604020202020204" pitchFamily="34" charset="0"/>
                  <a:cs typeface="Arial" panose="020B0604020202020204" pitchFamily="34" charset="0"/>
                </a:rPr>
                <a:t>*</a:t>
              </a:r>
            </a:p>
          </p:txBody>
        </p:sp>
        <p:sp>
          <p:nvSpPr>
            <p:cNvPr id="22" name="TextBox 21">
              <a:extLst>
                <a:ext uri="{FF2B5EF4-FFF2-40B4-BE49-F238E27FC236}">
                  <a16:creationId xmlns:a16="http://schemas.microsoft.com/office/drawing/2014/main" id="{FE0DE664-3596-408B-B759-C9159B76B2A0}"/>
                </a:ext>
              </a:extLst>
            </p:cNvPr>
            <p:cNvSpPr txBox="1"/>
            <p:nvPr/>
          </p:nvSpPr>
          <p:spPr>
            <a:xfrm>
              <a:off x="953922" y="1320440"/>
              <a:ext cx="471604"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π</a:t>
              </a:r>
              <a:endParaRPr lang="en-US" baseline="-25000" dirty="0">
                <a:latin typeface="Arial" panose="020B0604020202020204" pitchFamily="34" charset="0"/>
                <a:cs typeface="Arial" panose="020B0604020202020204" pitchFamily="34" charset="0"/>
              </a:endParaRPr>
            </a:p>
          </p:txBody>
        </p:sp>
        <p:cxnSp>
          <p:nvCxnSpPr>
            <p:cNvPr id="23" name="Straight Connector 22">
              <a:extLst>
                <a:ext uri="{FF2B5EF4-FFF2-40B4-BE49-F238E27FC236}">
                  <a16:creationId xmlns:a16="http://schemas.microsoft.com/office/drawing/2014/main" id="{C82049AF-5599-46BD-8052-832E740B2321}"/>
                </a:ext>
              </a:extLst>
            </p:cNvPr>
            <p:cNvCxnSpPr/>
            <p:nvPr/>
          </p:nvCxnSpPr>
          <p:spPr>
            <a:xfrm>
              <a:off x="2121672" y="1505106"/>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7DBA35E-D480-4615-9D49-A325181FAEFD}"/>
                </a:ext>
              </a:extLst>
            </p:cNvPr>
            <p:cNvCxnSpPr/>
            <p:nvPr/>
          </p:nvCxnSpPr>
          <p:spPr>
            <a:xfrm>
              <a:off x="1745657" y="1903469"/>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A24008E-DD38-4DAC-BB62-2979E4FE6FDE}"/>
                </a:ext>
              </a:extLst>
            </p:cNvPr>
            <p:cNvCxnSpPr/>
            <p:nvPr/>
          </p:nvCxnSpPr>
          <p:spPr>
            <a:xfrm>
              <a:off x="1360333" y="1048959"/>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06BE36A-04D5-4C00-8084-003228699168}"/>
                </a:ext>
              </a:extLst>
            </p:cNvPr>
            <p:cNvCxnSpPr/>
            <p:nvPr/>
          </p:nvCxnSpPr>
          <p:spPr>
            <a:xfrm>
              <a:off x="2110439" y="1048959"/>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C607820-2776-4EC7-969B-6E18C6F54314}"/>
                </a:ext>
              </a:extLst>
            </p:cNvPr>
            <p:cNvCxnSpPr/>
            <p:nvPr/>
          </p:nvCxnSpPr>
          <p:spPr>
            <a:xfrm>
              <a:off x="1767997" y="624493"/>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404E6098-BA0D-4A67-87F3-D5AA957D81CE}"/>
                </a:ext>
              </a:extLst>
            </p:cNvPr>
            <p:cNvSpPr txBox="1"/>
            <p:nvPr/>
          </p:nvSpPr>
          <p:spPr>
            <a:xfrm>
              <a:off x="909038" y="832007"/>
              <a:ext cx="56137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π</a:t>
              </a:r>
              <a:r>
                <a:rPr lang="en-US" dirty="0">
                  <a:latin typeface="Arial" panose="020B0604020202020204" pitchFamily="34" charset="0"/>
                  <a:cs typeface="Arial" panose="020B0604020202020204" pitchFamily="34" charset="0"/>
                </a:rPr>
                <a:t>*</a:t>
              </a:r>
              <a:endParaRPr lang="en-US" baseline="-25000" dirty="0">
                <a:latin typeface="Arial" panose="020B0604020202020204" pitchFamily="34" charset="0"/>
                <a:cs typeface="Arial" panose="020B0604020202020204" pitchFamily="34" charset="0"/>
              </a:endParaRPr>
            </a:p>
          </p:txBody>
        </p:sp>
        <p:sp>
          <p:nvSpPr>
            <p:cNvPr id="29" name="TextBox 28">
              <a:extLst>
                <a:ext uri="{FF2B5EF4-FFF2-40B4-BE49-F238E27FC236}">
                  <a16:creationId xmlns:a16="http://schemas.microsoft.com/office/drawing/2014/main" id="{E9AAF37C-4351-4E0A-80C0-850B7FA4A207}"/>
                </a:ext>
              </a:extLst>
            </p:cNvPr>
            <p:cNvSpPr txBox="1"/>
            <p:nvPr/>
          </p:nvSpPr>
          <p:spPr>
            <a:xfrm>
              <a:off x="1295307" y="1686819"/>
              <a:ext cx="455574"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a:t>
              </a:r>
              <a:r>
                <a:rPr lang="el-GR" dirty="0">
                  <a:latin typeface="Arial" panose="020B0604020202020204" pitchFamily="34" charset="0"/>
                  <a:cs typeface="Arial" panose="020B0604020202020204" pitchFamily="34" charset="0"/>
                </a:rPr>
                <a:t>σ</a:t>
              </a:r>
              <a:endParaRPr lang="en-US" dirty="0">
                <a:latin typeface="Arial" panose="020B0604020202020204" pitchFamily="34" charset="0"/>
                <a:cs typeface="Arial" panose="020B0604020202020204" pitchFamily="34" charset="0"/>
              </a:endParaRPr>
            </a:p>
          </p:txBody>
        </p:sp>
        <p:sp>
          <p:nvSpPr>
            <p:cNvPr id="30" name="TextBox 29">
              <a:extLst>
                <a:ext uri="{FF2B5EF4-FFF2-40B4-BE49-F238E27FC236}">
                  <a16:creationId xmlns:a16="http://schemas.microsoft.com/office/drawing/2014/main" id="{3C72F446-1758-4015-9BDE-C5FD3B0A532D}"/>
                </a:ext>
              </a:extLst>
            </p:cNvPr>
            <p:cNvSpPr txBox="1"/>
            <p:nvPr/>
          </p:nvSpPr>
          <p:spPr>
            <a:xfrm>
              <a:off x="1300712" y="379456"/>
              <a:ext cx="54534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a:t>
              </a:r>
              <a:r>
                <a:rPr lang="el-GR" dirty="0">
                  <a:latin typeface="Arial" panose="020B0604020202020204" pitchFamily="34" charset="0"/>
                  <a:cs typeface="Arial" panose="020B0604020202020204" pitchFamily="34" charset="0"/>
                </a:rPr>
                <a:t>σ</a:t>
              </a:r>
              <a:r>
                <a:rPr lang="en-US" dirty="0">
                  <a:latin typeface="Arial" panose="020B0604020202020204" pitchFamily="34" charset="0"/>
                  <a:cs typeface="Arial" panose="020B0604020202020204" pitchFamily="34" charset="0"/>
                </a:rPr>
                <a:t>*</a:t>
              </a:r>
            </a:p>
          </p:txBody>
        </p:sp>
        <p:cxnSp>
          <p:nvCxnSpPr>
            <p:cNvPr id="31" name="Straight Arrow Connector 30">
              <a:extLst>
                <a:ext uri="{FF2B5EF4-FFF2-40B4-BE49-F238E27FC236}">
                  <a16:creationId xmlns:a16="http://schemas.microsoft.com/office/drawing/2014/main" id="{B7779F00-27CC-455E-82C9-8D70803EC82C}"/>
                </a:ext>
              </a:extLst>
            </p:cNvPr>
            <p:cNvCxnSpPr>
              <a:cxnSpLocks/>
            </p:cNvCxnSpPr>
            <p:nvPr/>
          </p:nvCxnSpPr>
          <p:spPr>
            <a:xfrm flipV="1">
              <a:off x="1506740" y="1192227"/>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B2A6D589-5F62-4C39-A074-CE44B7D748A8}"/>
                </a:ext>
              </a:extLst>
            </p:cNvPr>
            <p:cNvCxnSpPr>
              <a:cxnSpLocks/>
            </p:cNvCxnSpPr>
            <p:nvPr/>
          </p:nvCxnSpPr>
          <p:spPr>
            <a:xfrm>
              <a:off x="1995940" y="1594963"/>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6370AF5B-AF85-45E4-A777-436AFB5B2D01}"/>
                </a:ext>
              </a:extLst>
            </p:cNvPr>
            <p:cNvCxnSpPr>
              <a:cxnSpLocks/>
            </p:cNvCxnSpPr>
            <p:nvPr/>
          </p:nvCxnSpPr>
          <p:spPr>
            <a:xfrm flipV="1">
              <a:off x="2233549" y="1192227"/>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391D330-4679-4CB6-B18B-16E02B620440}"/>
                </a:ext>
              </a:extLst>
            </p:cNvPr>
            <p:cNvCxnSpPr/>
            <p:nvPr/>
          </p:nvCxnSpPr>
          <p:spPr>
            <a:xfrm>
              <a:off x="488724" y="3276630"/>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BEFFE658-594B-4D28-AF7B-CF0E49E3479F}"/>
                </a:ext>
              </a:extLst>
            </p:cNvPr>
            <p:cNvCxnSpPr>
              <a:cxnSpLocks/>
            </p:cNvCxnSpPr>
            <p:nvPr/>
          </p:nvCxnSpPr>
          <p:spPr>
            <a:xfrm flipV="1">
              <a:off x="645024" y="2965207"/>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07B5DC07-B188-4358-BF19-B196D043846A}"/>
                </a:ext>
              </a:extLst>
            </p:cNvPr>
            <p:cNvCxnSpPr>
              <a:cxnSpLocks/>
            </p:cNvCxnSpPr>
            <p:nvPr/>
          </p:nvCxnSpPr>
          <p:spPr>
            <a:xfrm>
              <a:off x="728747" y="2988612"/>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B0AB99EB-E3F3-40BC-A955-68D02D251B8F}"/>
                </a:ext>
              </a:extLst>
            </p:cNvPr>
            <p:cNvSpPr txBox="1"/>
            <p:nvPr/>
          </p:nvSpPr>
          <p:spPr>
            <a:xfrm>
              <a:off x="99213" y="3020021"/>
              <a:ext cx="42832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2s</a:t>
              </a:r>
            </a:p>
          </p:txBody>
        </p:sp>
        <p:sp>
          <p:nvSpPr>
            <p:cNvPr id="38" name="TextBox 37">
              <a:extLst>
                <a:ext uri="{FF2B5EF4-FFF2-40B4-BE49-F238E27FC236}">
                  <a16:creationId xmlns:a16="http://schemas.microsoft.com/office/drawing/2014/main" id="{8AF848C3-D2A1-4EDA-B911-019536B00463}"/>
                </a:ext>
              </a:extLst>
            </p:cNvPr>
            <p:cNvSpPr txBox="1"/>
            <p:nvPr/>
          </p:nvSpPr>
          <p:spPr>
            <a:xfrm>
              <a:off x="92801" y="1103790"/>
              <a:ext cx="441146"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2p</a:t>
              </a:r>
            </a:p>
          </p:txBody>
        </p:sp>
        <p:cxnSp>
          <p:nvCxnSpPr>
            <p:cNvPr id="39" name="Straight Arrow Connector 38">
              <a:extLst>
                <a:ext uri="{FF2B5EF4-FFF2-40B4-BE49-F238E27FC236}">
                  <a16:creationId xmlns:a16="http://schemas.microsoft.com/office/drawing/2014/main" id="{3CFDD1F5-7280-4519-89DA-3D6A2D46CA83}"/>
                </a:ext>
              </a:extLst>
            </p:cNvPr>
            <p:cNvCxnSpPr>
              <a:cxnSpLocks/>
            </p:cNvCxnSpPr>
            <p:nvPr/>
          </p:nvCxnSpPr>
          <p:spPr>
            <a:xfrm flipV="1">
              <a:off x="1861137" y="1595963"/>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66FAF51-3D76-4C29-8A40-FA611A1267C1}"/>
                </a:ext>
              </a:extLst>
            </p:cNvPr>
            <p:cNvCxnSpPr/>
            <p:nvPr/>
          </p:nvCxnSpPr>
          <p:spPr>
            <a:xfrm>
              <a:off x="2763501" y="1401804"/>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0B15D09-76C9-4585-8CEF-7351CABC45B9}"/>
                </a:ext>
              </a:extLst>
            </p:cNvPr>
            <p:cNvCxnSpPr/>
            <p:nvPr/>
          </p:nvCxnSpPr>
          <p:spPr>
            <a:xfrm>
              <a:off x="2763501" y="1348033"/>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72E264F-8701-456B-A927-834E9F0E7741}"/>
                </a:ext>
              </a:extLst>
            </p:cNvPr>
            <p:cNvCxnSpPr/>
            <p:nvPr/>
          </p:nvCxnSpPr>
          <p:spPr>
            <a:xfrm>
              <a:off x="2763501" y="1280348"/>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5AB8D516-0B39-4502-A5E3-4B542BF0079F}"/>
                </a:ext>
              </a:extLst>
            </p:cNvPr>
            <p:cNvCxnSpPr>
              <a:cxnSpLocks/>
            </p:cNvCxnSpPr>
            <p:nvPr/>
          </p:nvCxnSpPr>
          <p:spPr>
            <a:xfrm flipV="1">
              <a:off x="2864716" y="1087290"/>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AE84BD57-8910-492C-9EDD-8F372F09B10E}"/>
                </a:ext>
              </a:extLst>
            </p:cNvPr>
            <p:cNvCxnSpPr>
              <a:cxnSpLocks/>
            </p:cNvCxnSpPr>
            <p:nvPr/>
          </p:nvCxnSpPr>
          <p:spPr>
            <a:xfrm>
              <a:off x="2937524" y="1098441"/>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178BDD7A-EEAB-4B2F-AE8F-B9363481BC41}"/>
                </a:ext>
              </a:extLst>
            </p:cNvPr>
            <p:cNvCxnSpPr>
              <a:cxnSpLocks/>
            </p:cNvCxnSpPr>
            <p:nvPr/>
          </p:nvCxnSpPr>
          <p:spPr>
            <a:xfrm flipV="1">
              <a:off x="2998124" y="1038694"/>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72A3E87-2186-49D5-928F-43983B11AD7B}"/>
                </a:ext>
              </a:extLst>
            </p:cNvPr>
            <p:cNvCxnSpPr>
              <a:cxnSpLocks/>
            </p:cNvCxnSpPr>
            <p:nvPr/>
          </p:nvCxnSpPr>
          <p:spPr>
            <a:xfrm flipV="1">
              <a:off x="3124921" y="994090"/>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EAA5A13D-BE72-4132-98D5-C826BA03747D}"/>
                </a:ext>
              </a:extLst>
            </p:cNvPr>
            <p:cNvCxnSpPr/>
            <p:nvPr/>
          </p:nvCxnSpPr>
          <p:spPr>
            <a:xfrm>
              <a:off x="516158" y="1379783"/>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0AA5844-9E6A-4346-9136-9BA2AE7EB23D}"/>
                </a:ext>
              </a:extLst>
            </p:cNvPr>
            <p:cNvCxnSpPr/>
            <p:nvPr/>
          </p:nvCxnSpPr>
          <p:spPr>
            <a:xfrm>
              <a:off x="516158" y="1326012"/>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D434926-31A0-414A-BB67-E4D032E9AC7F}"/>
                </a:ext>
              </a:extLst>
            </p:cNvPr>
            <p:cNvCxnSpPr/>
            <p:nvPr/>
          </p:nvCxnSpPr>
          <p:spPr>
            <a:xfrm>
              <a:off x="516158" y="1258327"/>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EE884EE-0F6B-4394-8E34-8BB60394E27B}"/>
                </a:ext>
              </a:extLst>
            </p:cNvPr>
            <p:cNvCxnSpPr>
              <a:cxnSpLocks/>
            </p:cNvCxnSpPr>
            <p:nvPr/>
          </p:nvCxnSpPr>
          <p:spPr>
            <a:xfrm flipV="1">
              <a:off x="617373" y="1065269"/>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91E24348-5EC3-4255-B60B-A919113B5CC0}"/>
                </a:ext>
              </a:extLst>
            </p:cNvPr>
            <p:cNvCxnSpPr>
              <a:cxnSpLocks/>
            </p:cNvCxnSpPr>
            <p:nvPr/>
          </p:nvCxnSpPr>
          <p:spPr>
            <a:xfrm>
              <a:off x="690181" y="1076420"/>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FE8F810E-9A8E-4A11-9A6A-BA052A1C662E}"/>
                </a:ext>
              </a:extLst>
            </p:cNvPr>
            <p:cNvCxnSpPr>
              <a:cxnSpLocks/>
            </p:cNvCxnSpPr>
            <p:nvPr/>
          </p:nvCxnSpPr>
          <p:spPr>
            <a:xfrm flipV="1">
              <a:off x="750781" y="1016673"/>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B3F8CFA9-AF29-4D07-AE00-F167F753BAE8}"/>
                </a:ext>
              </a:extLst>
            </p:cNvPr>
            <p:cNvCxnSpPr>
              <a:cxnSpLocks/>
            </p:cNvCxnSpPr>
            <p:nvPr/>
          </p:nvCxnSpPr>
          <p:spPr>
            <a:xfrm flipV="1">
              <a:off x="877578" y="972069"/>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69F7E53C-6715-4EF6-B048-CF4786C599DA}"/>
                </a:ext>
              </a:extLst>
            </p:cNvPr>
            <p:cNvCxnSpPr>
              <a:cxnSpLocks/>
            </p:cNvCxnSpPr>
            <p:nvPr/>
          </p:nvCxnSpPr>
          <p:spPr>
            <a:xfrm>
              <a:off x="1641792" y="1205146"/>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7BFE4C7-83A2-4A35-8E54-A5A33B3FF6A0}"/>
                </a:ext>
              </a:extLst>
            </p:cNvPr>
            <p:cNvCxnSpPr>
              <a:cxnSpLocks/>
            </p:cNvCxnSpPr>
            <p:nvPr/>
          </p:nvCxnSpPr>
          <p:spPr>
            <a:xfrm>
              <a:off x="2349061" y="1212107"/>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40B9575C-B21D-4EBF-A340-9FF495D9A229}"/>
                </a:ext>
              </a:extLst>
            </p:cNvPr>
            <p:cNvCxnSpPr>
              <a:cxnSpLocks/>
            </p:cNvCxnSpPr>
            <p:nvPr/>
          </p:nvCxnSpPr>
          <p:spPr>
            <a:xfrm flipV="1">
              <a:off x="1528630" y="735331"/>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A82BD081-909B-44AE-B425-926B87ED135F}"/>
                </a:ext>
              </a:extLst>
            </p:cNvPr>
            <p:cNvCxnSpPr>
              <a:cxnSpLocks/>
            </p:cNvCxnSpPr>
            <p:nvPr/>
          </p:nvCxnSpPr>
          <p:spPr>
            <a:xfrm flipV="1">
              <a:off x="2255439" y="735331"/>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7" name="Group 126"/>
          <p:cNvGrpSpPr/>
          <p:nvPr/>
        </p:nvGrpSpPr>
        <p:grpSpPr>
          <a:xfrm>
            <a:off x="4791238" y="1304872"/>
            <a:ext cx="3588776" cy="3611550"/>
            <a:chOff x="4714561" y="1258327"/>
            <a:chExt cx="3588776" cy="3611550"/>
          </a:xfrm>
        </p:grpSpPr>
        <p:cxnSp>
          <p:nvCxnSpPr>
            <p:cNvPr id="58" name="Straight Connector 57">
              <a:extLst>
                <a:ext uri="{FF2B5EF4-FFF2-40B4-BE49-F238E27FC236}">
                  <a16:creationId xmlns:a16="http://schemas.microsoft.com/office/drawing/2014/main" id="{896085E1-5095-45D0-B8E4-A0B8126E5410}"/>
                </a:ext>
              </a:extLst>
            </p:cNvPr>
            <p:cNvCxnSpPr/>
            <p:nvPr/>
          </p:nvCxnSpPr>
          <p:spPr>
            <a:xfrm>
              <a:off x="6341108" y="3630364"/>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A8B14BC7-FF1D-4F4B-8E53-A7303A360538}"/>
                </a:ext>
              </a:extLst>
            </p:cNvPr>
            <p:cNvCxnSpPr/>
            <p:nvPr/>
          </p:nvCxnSpPr>
          <p:spPr>
            <a:xfrm>
              <a:off x="5148381" y="3951087"/>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512C7A98-4E30-44B4-8F8C-0DEBA627DBBB}"/>
                </a:ext>
              </a:extLst>
            </p:cNvPr>
            <p:cNvCxnSpPr/>
            <p:nvPr/>
          </p:nvCxnSpPr>
          <p:spPr>
            <a:xfrm>
              <a:off x="6341108" y="4452890"/>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E8AE9323-B3DB-47D0-86E6-00D3978C39D2}"/>
                </a:ext>
              </a:extLst>
            </p:cNvPr>
            <p:cNvCxnSpPr>
              <a:cxnSpLocks/>
            </p:cNvCxnSpPr>
            <p:nvPr/>
          </p:nvCxnSpPr>
          <p:spPr>
            <a:xfrm flipV="1">
              <a:off x="6451364" y="4149527"/>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296242A6-A9B6-442A-96E1-84BF25527A8C}"/>
                </a:ext>
              </a:extLst>
            </p:cNvPr>
            <p:cNvCxnSpPr>
              <a:cxnSpLocks/>
            </p:cNvCxnSpPr>
            <p:nvPr/>
          </p:nvCxnSpPr>
          <p:spPr>
            <a:xfrm flipV="1">
              <a:off x="6489726" y="3327001"/>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4135172C-237A-47AA-A009-73001475C7B1}"/>
                </a:ext>
              </a:extLst>
            </p:cNvPr>
            <p:cNvCxnSpPr>
              <a:cxnSpLocks/>
            </p:cNvCxnSpPr>
            <p:nvPr/>
          </p:nvCxnSpPr>
          <p:spPr>
            <a:xfrm>
              <a:off x="6612206" y="4149527"/>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F7CCDC80-DF9A-4774-AD74-E9FB3DEEF4BF}"/>
                </a:ext>
              </a:extLst>
            </p:cNvPr>
            <p:cNvSpPr txBox="1"/>
            <p:nvPr/>
          </p:nvSpPr>
          <p:spPr>
            <a:xfrm>
              <a:off x="5164687" y="4500545"/>
              <a:ext cx="351378"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N</a:t>
              </a:r>
            </a:p>
          </p:txBody>
        </p:sp>
        <p:sp>
          <p:nvSpPr>
            <p:cNvPr id="67" name="Rectangle 66">
              <a:extLst>
                <a:ext uri="{FF2B5EF4-FFF2-40B4-BE49-F238E27FC236}">
                  <a16:creationId xmlns:a16="http://schemas.microsoft.com/office/drawing/2014/main" id="{45E29351-2940-4984-AD9B-A0ACBFDF87B2}"/>
                </a:ext>
              </a:extLst>
            </p:cNvPr>
            <p:cNvSpPr/>
            <p:nvPr/>
          </p:nvSpPr>
          <p:spPr>
            <a:xfrm>
              <a:off x="6280469" y="4500545"/>
              <a:ext cx="436338"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N</a:t>
              </a:r>
              <a:r>
                <a:rPr lang="en-US" baseline="-25000" dirty="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p:txBody>
        </p:sp>
        <p:cxnSp>
          <p:nvCxnSpPr>
            <p:cNvPr id="70" name="Straight Arrow Connector 69">
              <a:extLst>
                <a:ext uri="{FF2B5EF4-FFF2-40B4-BE49-F238E27FC236}">
                  <a16:creationId xmlns:a16="http://schemas.microsoft.com/office/drawing/2014/main" id="{5C794844-0B34-4288-9BEF-C5D0094E078D}"/>
                </a:ext>
              </a:extLst>
            </p:cNvPr>
            <p:cNvCxnSpPr>
              <a:cxnSpLocks/>
            </p:cNvCxnSpPr>
            <p:nvPr/>
          </p:nvCxnSpPr>
          <p:spPr>
            <a:xfrm flipV="1">
              <a:off x="5283812" y="3650897"/>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390F2FF2-C7AB-468A-A726-FB9222D81A6E}"/>
                </a:ext>
              </a:extLst>
            </p:cNvPr>
            <p:cNvCxnSpPr>
              <a:cxnSpLocks/>
            </p:cNvCxnSpPr>
            <p:nvPr/>
          </p:nvCxnSpPr>
          <p:spPr>
            <a:xfrm>
              <a:off x="6612206" y="3336517"/>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2EF221C2-E373-40F2-ACA1-C7E3A88E1630}"/>
                </a:ext>
              </a:extLst>
            </p:cNvPr>
            <p:cNvSpPr txBox="1"/>
            <p:nvPr/>
          </p:nvSpPr>
          <p:spPr>
            <a:xfrm>
              <a:off x="4720973" y="3696333"/>
              <a:ext cx="42832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2s</a:t>
              </a:r>
            </a:p>
          </p:txBody>
        </p:sp>
        <p:cxnSp>
          <p:nvCxnSpPr>
            <p:cNvPr id="79" name="Straight Connector 78">
              <a:extLst>
                <a:ext uri="{FF2B5EF4-FFF2-40B4-BE49-F238E27FC236}">
                  <a16:creationId xmlns:a16="http://schemas.microsoft.com/office/drawing/2014/main" id="{ED6D0753-333D-45C3-8A96-621A0AB84CE9}"/>
                </a:ext>
              </a:extLst>
            </p:cNvPr>
            <p:cNvCxnSpPr/>
            <p:nvPr/>
          </p:nvCxnSpPr>
          <p:spPr>
            <a:xfrm>
              <a:off x="5950560" y="2808443"/>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77B5A0DC-32AF-423D-A210-A906E9FB5E36}"/>
                </a:ext>
              </a:extLst>
            </p:cNvPr>
            <p:cNvSpPr txBox="1"/>
            <p:nvPr/>
          </p:nvSpPr>
          <p:spPr>
            <a:xfrm>
              <a:off x="5923380" y="4170846"/>
              <a:ext cx="455574"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σ</a:t>
              </a:r>
              <a:endParaRPr lang="en-US" dirty="0">
                <a:latin typeface="Arial" panose="020B0604020202020204" pitchFamily="34" charset="0"/>
                <a:cs typeface="Arial" panose="020B0604020202020204" pitchFamily="34" charset="0"/>
              </a:endParaRPr>
            </a:p>
          </p:txBody>
        </p:sp>
        <p:sp>
          <p:nvSpPr>
            <p:cNvPr id="81" name="TextBox 80">
              <a:extLst>
                <a:ext uri="{FF2B5EF4-FFF2-40B4-BE49-F238E27FC236}">
                  <a16:creationId xmlns:a16="http://schemas.microsoft.com/office/drawing/2014/main" id="{389E973C-78B4-44FE-8485-9EBC79BCE856}"/>
                </a:ext>
              </a:extLst>
            </p:cNvPr>
            <p:cNvSpPr txBox="1"/>
            <p:nvPr/>
          </p:nvSpPr>
          <p:spPr>
            <a:xfrm>
              <a:off x="5891875" y="3393167"/>
              <a:ext cx="54534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σ</a:t>
              </a:r>
              <a:r>
                <a:rPr lang="en-US" dirty="0">
                  <a:latin typeface="Arial" panose="020B0604020202020204" pitchFamily="34" charset="0"/>
                  <a:cs typeface="Arial" panose="020B0604020202020204" pitchFamily="34" charset="0"/>
                </a:rPr>
                <a:t>*</a:t>
              </a:r>
            </a:p>
          </p:txBody>
        </p:sp>
        <p:sp>
          <p:nvSpPr>
            <p:cNvPr id="82" name="TextBox 81">
              <a:extLst>
                <a:ext uri="{FF2B5EF4-FFF2-40B4-BE49-F238E27FC236}">
                  <a16:creationId xmlns:a16="http://schemas.microsoft.com/office/drawing/2014/main" id="{81831C7E-05F3-417E-943A-E8BD24702487}"/>
                </a:ext>
              </a:extLst>
            </p:cNvPr>
            <p:cNvSpPr txBox="1"/>
            <p:nvPr/>
          </p:nvSpPr>
          <p:spPr>
            <a:xfrm>
              <a:off x="5533132" y="2623777"/>
              <a:ext cx="471604"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π</a:t>
              </a:r>
              <a:endParaRPr lang="en-US" baseline="-25000" dirty="0">
                <a:latin typeface="Arial" panose="020B0604020202020204" pitchFamily="34" charset="0"/>
                <a:cs typeface="Arial" panose="020B0604020202020204" pitchFamily="34" charset="0"/>
              </a:endParaRPr>
            </a:p>
          </p:txBody>
        </p:sp>
        <p:cxnSp>
          <p:nvCxnSpPr>
            <p:cNvPr id="83" name="Straight Connector 82">
              <a:extLst>
                <a:ext uri="{FF2B5EF4-FFF2-40B4-BE49-F238E27FC236}">
                  <a16:creationId xmlns:a16="http://schemas.microsoft.com/office/drawing/2014/main" id="{AC77D47A-0158-4D97-AD27-F4E656C92BE3}"/>
                </a:ext>
              </a:extLst>
            </p:cNvPr>
            <p:cNvCxnSpPr>
              <a:cxnSpLocks/>
            </p:cNvCxnSpPr>
            <p:nvPr/>
          </p:nvCxnSpPr>
          <p:spPr>
            <a:xfrm>
              <a:off x="5109461" y="2063742"/>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48526CA4-87B1-4335-8345-5237C53BA702}"/>
                </a:ext>
              </a:extLst>
            </p:cNvPr>
            <p:cNvCxnSpPr>
              <a:cxnSpLocks/>
            </p:cNvCxnSpPr>
            <p:nvPr/>
          </p:nvCxnSpPr>
          <p:spPr>
            <a:xfrm>
              <a:off x="5109461" y="2009971"/>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2F0D7FF8-78DB-4ACB-A1EC-5FA5DA6AFF75}"/>
                </a:ext>
              </a:extLst>
            </p:cNvPr>
            <p:cNvCxnSpPr>
              <a:cxnSpLocks/>
            </p:cNvCxnSpPr>
            <p:nvPr/>
          </p:nvCxnSpPr>
          <p:spPr>
            <a:xfrm>
              <a:off x="5109461" y="1942286"/>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05B36060-DEA6-4BBF-A15A-820E0581A97E}"/>
                </a:ext>
              </a:extLst>
            </p:cNvPr>
            <p:cNvCxnSpPr>
              <a:cxnSpLocks/>
            </p:cNvCxnSpPr>
            <p:nvPr/>
          </p:nvCxnSpPr>
          <p:spPr>
            <a:xfrm flipV="1">
              <a:off x="5210676" y="1749228"/>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59C13EF7-8EC6-4835-9DED-E0160F586DE3}"/>
                </a:ext>
              </a:extLst>
            </p:cNvPr>
            <p:cNvSpPr txBox="1"/>
            <p:nvPr/>
          </p:nvSpPr>
          <p:spPr>
            <a:xfrm>
              <a:off x="4714561" y="1792646"/>
              <a:ext cx="441146"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2p</a:t>
              </a:r>
            </a:p>
          </p:txBody>
        </p:sp>
        <p:cxnSp>
          <p:nvCxnSpPr>
            <p:cNvPr id="88" name="Straight Arrow Connector 87">
              <a:extLst>
                <a:ext uri="{FF2B5EF4-FFF2-40B4-BE49-F238E27FC236}">
                  <a16:creationId xmlns:a16="http://schemas.microsoft.com/office/drawing/2014/main" id="{012875BB-6C94-422E-94D5-DA83B3BC6666}"/>
                </a:ext>
              </a:extLst>
            </p:cNvPr>
            <p:cNvCxnSpPr>
              <a:cxnSpLocks/>
            </p:cNvCxnSpPr>
            <p:nvPr/>
          </p:nvCxnSpPr>
          <p:spPr>
            <a:xfrm>
              <a:off x="5376873" y="3669341"/>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58400F9-E586-43A1-93FF-B47EB1B9BEFD}"/>
                </a:ext>
              </a:extLst>
            </p:cNvPr>
            <p:cNvCxnSpPr/>
            <p:nvPr/>
          </p:nvCxnSpPr>
          <p:spPr>
            <a:xfrm>
              <a:off x="6700666" y="2808443"/>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802663D5-5FBE-4D1C-AEB2-B175D33DE0C2}"/>
                </a:ext>
              </a:extLst>
            </p:cNvPr>
            <p:cNvCxnSpPr/>
            <p:nvPr/>
          </p:nvCxnSpPr>
          <p:spPr>
            <a:xfrm>
              <a:off x="6358224" y="2383977"/>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5D953C0-440B-48B2-AFAD-D43668D8A1B9}"/>
                </a:ext>
              </a:extLst>
            </p:cNvPr>
            <p:cNvCxnSpPr/>
            <p:nvPr/>
          </p:nvCxnSpPr>
          <p:spPr>
            <a:xfrm>
              <a:off x="5950560" y="1927830"/>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CD20CF9F-D7C3-4408-BAE8-818E384ABBB5}"/>
                </a:ext>
              </a:extLst>
            </p:cNvPr>
            <p:cNvCxnSpPr/>
            <p:nvPr/>
          </p:nvCxnSpPr>
          <p:spPr>
            <a:xfrm>
              <a:off x="6700666" y="1927830"/>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C9DE4DD7-E2FE-43BA-9655-D217A1C283DA}"/>
                </a:ext>
              </a:extLst>
            </p:cNvPr>
            <p:cNvCxnSpPr/>
            <p:nvPr/>
          </p:nvCxnSpPr>
          <p:spPr>
            <a:xfrm>
              <a:off x="6358224" y="1503364"/>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9B7CA2B6-B17D-471D-A7CF-06E6BE717D92}"/>
                </a:ext>
              </a:extLst>
            </p:cNvPr>
            <p:cNvSpPr txBox="1"/>
            <p:nvPr/>
          </p:nvSpPr>
          <p:spPr>
            <a:xfrm>
              <a:off x="5488248" y="1710878"/>
              <a:ext cx="56137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π</a:t>
              </a:r>
              <a:r>
                <a:rPr lang="en-US" dirty="0">
                  <a:latin typeface="Arial" panose="020B0604020202020204" pitchFamily="34" charset="0"/>
                  <a:cs typeface="Arial" panose="020B0604020202020204" pitchFamily="34" charset="0"/>
                </a:rPr>
                <a:t>*</a:t>
              </a:r>
              <a:endParaRPr lang="en-US" baseline="-25000" dirty="0">
                <a:latin typeface="Arial" panose="020B0604020202020204" pitchFamily="34" charset="0"/>
                <a:cs typeface="Arial" panose="020B0604020202020204" pitchFamily="34" charset="0"/>
              </a:endParaRPr>
            </a:p>
          </p:txBody>
        </p:sp>
        <p:sp>
          <p:nvSpPr>
            <p:cNvPr id="97" name="TextBox 96">
              <a:extLst>
                <a:ext uri="{FF2B5EF4-FFF2-40B4-BE49-F238E27FC236}">
                  <a16:creationId xmlns:a16="http://schemas.microsoft.com/office/drawing/2014/main" id="{3CA129DE-5836-42A5-8527-EDF6FFA3AADA}"/>
                </a:ext>
              </a:extLst>
            </p:cNvPr>
            <p:cNvSpPr txBox="1"/>
            <p:nvPr/>
          </p:nvSpPr>
          <p:spPr>
            <a:xfrm>
              <a:off x="5907874" y="2167327"/>
              <a:ext cx="455574"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a:t>
              </a:r>
              <a:r>
                <a:rPr lang="el-GR" dirty="0">
                  <a:latin typeface="Arial" panose="020B0604020202020204" pitchFamily="34" charset="0"/>
                  <a:cs typeface="Arial" panose="020B0604020202020204" pitchFamily="34" charset="0"/>
                </a:rPr>
                <a:t>σ</a:t>
              </a:r>
              <a:endParaRPr lang="en-US" dirty="0">
                <a:latin typeface="Arial" panose="020B0604020202020204" pitchFamily="34" charset="0"/>
                <a:cs typeface="Arial" panose="020B0604020202020204" pitchFamily="34" charset="0"/>
              </a:endParaRPr>
            </a:p>
          </p:txBody>
        </p:sp>
        <p:sp>
          <p:nvSpPr>
            <p:cNvPr id="98" name="TextBox 97">
              <a:extLst>
                <a:ext uri="{FF2B5EF4-FFF2-40B4-BE49-F238E27FC236}">
                  <a16:creationId xmlns:a16="http://schemas.microsoft.com/office/drawing/2014/main" id="{101D8332-654E-4F73-963F-B7C80F78E8EB}"/>
                </a:ext>
              </a:extLst>
            </p:cNvPr>
            <p:cNvSpPr txBox="1"/>
            <p:nvPr/>
          </p:nvSpPr>
          <p:spPr>
            <a:xfrm>
              <a:off x="5890939" y="1258327"/>
              <a:ext cx="54534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a:t>
              </a:r>
              <a:r>
                <a:rPr lang="el-GR" dirty="0">
                  <a:latin typeface="Arial" panose="020B0604020202020204" pitchFamily="34" charset="0"/>
                  <a:cs typeface="Arial" panose="020B0604020202020204" pitchFamily="34" charset="0"/>
                </a:rPr>
                <a:t>σ</a:t>
              </a:r>
              <a:r>
                <a:rPr lang="en-US" dirty="0">
                  <a:latin typeface="Arial" panose="020B0604020202020204" pitchFamily="34" charset="0"/>
                  <a:cs typeface="Arial" panose="020B0604020202020204" pitchFamily="34" charset="0"/>
                </a:rPr>
                <a:t>*</a:t>
              </a:r>
            </a:p>
          </p:txBody>
        </p:sp>
        <p:cxnSp>
          <p:nvCxnSpPr>
            <p:cNvPr id="99" name="Straight Arrow Connector 98">
              <a:extLst>
                <a:ext uri="{FF2B5EF4-FFF2-40B4-BE49-F238E27FC236}">
                  <a16:creationId xmlns:a16="http://schemas.microsoft.com/office/drawing/2014/main" id="{37DF7C4D-B6B0-4A7E-BBE4-3038967DCFF6}"/>
                </a:ext>
              </a:extLst>
            </p:cNvPr>
            <p:cNvCxnSpPr>
              <a:cxnSpLocks/>
            </p:cNvCxnSpPr>
            <p:nvPr/>
          </p:nvCxnSpPr>
          <p:spPr>
            <a:xfrm flipV="1">
              <a:off x="6085734" y="2495564"/>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D7CDFEA7-8115-4E32-8FEC-2EA27B5ECAE5}"/>
                </a:ext>
              </a:extLst>
            </p:cNvPr>
            <p:cNvCxnSpPr>
              <a:cxnSpLocks/>
            </p:cNvCxnSpPr>
            <p:nvPr/>
          </p:nvCxnSpPr>
          <p:spPr>
            <a:xfrm>
              <a:off x="6208214" y="2505080"/>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4DA8987C-EC14-4A67-B993-3F1B98DBE18D}"/>
                </a:ext>
              </a:extLst>
            </p:cNvPr>
            <p:cNvCxnSpPr>
              <a:cxnSpLocks/>
            </p:cNvCxnSpPr>
            <p:nvPr/>
          </p:nvCxnSpPr>
          <p:spPr>
            <a:xfrm flipV="1">
              <a:off x="6812543" y="2495564"/>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a16="http://schemas.microsoft.com/office/drawing/2014/main" id="{BB1D31C2-6A1F-4E3B-88F8-F3F5B0AB4DD2}"/>
                </a:ext>
              </a:extLst>
            </p:cNvPr>
            <p:cNvCxnSpPr>
              <a:cxnSpLocks/>
            </p:cNvCxnSpPr>
            <p:nvPr/>
          </p:nvCxnSpPr>
          <p:spPr>
            <a:xfrm>
              <a:off x="6935023" y="2505080"/>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4AE70953-F767-4E15-AF5A-AECEEBCBAB57}"/>
                </a:ext>
              </a:extLst>
            </p:cNvPr>
            <p:cNvCxnSpPr>
              <a:cxnSpLocks/>
            </p:cNvCxnSpPr>
            <p:nvPr/>
          </p:nvCxnSpPr>
          <p:spPr>
            <a:xfrm flipV="1">
              <a:off x="6489726" y="2067381"/>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7BD89830-9941-41CF-A528-3FBC7AFADE21}"/>
                </a:ext>
              </a:extLst>
            </p:cNvPr>
            <p:cNvCxnSpPr>
              <a:cxnSpLocks/>
            </p:cNvCxnSpPr>
            <p:nvPr/>
          </p:nvCxnSpPr>
          <p:spPr>
            <a:xfrm>
              <a:off x="6612206" y="2076897"/>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C8F48735-0444-4915-BCBD-BF70E045CC90}"/>
                </a:ext>
              </a:extLst>
            </p:cNvPr>
            <p:cNvCxnSpPr>
              <a:cxnSpLocks/>
            </p:cNvCxnSpPr>
            <p:nvPr/>
          </p:nvCxnSpPr>
          <p:spPr>
            <a:xfrm flipV="1">
              <a:off x="5302817" y="1693934"/>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9295BB75-E936-434B-8A6B-47693EC9CE89}"/>
                </a:ext>
              </a:extLst>
            </p:cNvPr>
            <p:cNvCxnSpPr>
              <a:cxnSpLocks/>
            </p:cNvCxnSpPr>
            <p:nvPr/>
          </p:nvCxnSpPr>
          <p:spPr>
            <a:xfrm flipV="1">
              <a:off x="5386487" y="1631020"/>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A8B14BC7-FF1D-4F4B-8E53-A7303A360538}"/>
                </a:ext>
              </a:extLst>
            </p:cNvPr>
            <p:cNvCxnSpPr/>
            <p:nvPr/>
          </p:nvCxnSpPr>
          <p:spPr>
            <a:xfrm>
              <a:off x="7457457" y="3968168"/>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F7CCDC80-DF9A-4774-AD74-E9FB3DEEF4BF}"/>
                </a:ext>
              </a:extLst>
            </p:cNvPr>
            <p:cNvSpPr txBox="1"/>
            <p:nvPr/>
          </p:nvSpPr>
          <p:spPr>
            <a:xfrm>
              <a:off x="7473763" y="4500545"/>
              <a:ext cx="351378"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N</a:t>
              </a:r>
            </a:p>
          </p:txBody>
        </p:sp>
        <p:cxnSp>
          <p:nvCxnSpPr>
            <p:cNvPr id="115" name="Straight Arrow Connector 114">
              <a:extLst>
                <a:ext uri="{FF2B5EF4-FFF2-40B4-BE49-F238E27FC236}">
                  <a16:creationId xmlns:a16="http://schemas.microsoft.com/office/drawing/2014/main" id="{5C794844-0B34-4288-9BEF-C5D0094E078D}"/>
                </a:ext>
              </a:extLst>
            </p:cNvPr>
            <p:cNvCxnSpPr>
              <a:cxnSpLocks/>
            </p:cNvCxnSpPr>
            <p:nvPr/>
          </p:nvCxnSpPr>
          <p:spPr>
            <a:xfrm flipV="1">
              <a:off x="7592888" y="3656961"/>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C77D47A-0158-4D97-AD27-F4E656C92BE3}"/>
                </a:ext>
              </a:extLst>
            </p:cNvPr>
            <p:cNvCxnSpPr>
              <a:cxnSpLocks/>
            </p:cNvCxnSpPr>
            <p:nvPr/>
          </p:nvCxnSpPr>
          <p:spPr>
            <a:xfrm>
              <a:off x="7418537" y="2080823"/>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48526CA4-87B1-4335-8345-5237C53BA702}"/>
                </a:ext>
              </a:extLst>
            </p:cNvPr>
            <p:cNvCxnSpPr>
              <a:cxnSpLocks/>
            </p:cNvCxnSpPr>
            <p:nvPr/>
          </p:nvCxnSpPr>
          <p:spPr>
            <a:xfrm>
              <a:off x="7418537" y="2027052"/>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2F0D7FF8-78DB-4ACB-A1EC-5FA5DA6AFF75}"/>
                </a:ext>
              </a:extLst>
            </p:cNvPr>
            <p:cNvCxnSpPr>
              <a:cxnSpLocks/>
            </p:cNvCxnSpPr>
            <p:nvPr/>
          </p:nvCxnSpPr>
          <p:spPr>
            <a:xfrm>
              <a:off x="7418537" y="1959367"/>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Arrow Connector 118">
              <a:extLst>
                <a:ext uri="{FF2B5EF4-FFF2-40B4-BE49-F238E27FC236}">
                  <a16:creationId xmlns:a16="http://schemas.microsoft.com/office/drawing/2014/main" id="{05B36060-DEA6-4BBF-A15A-820E0581A97E}"/>
                </a:ext>
              </a:extLst>
            </p:cNvPr>
            <p:cNvCxnSpPr>
              <a:cxnSpLocks/>
            </p:cNvCxnSpPr>
            <p:nvPr/>
          </p:nvCxnSpPr>
          <p:spPr>
            <a:xfrm flipV="1">
              <a:off x="7519752" y="1777326"/>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012875BB-6C94-422E-94D5-DA83B3BC6666}"/>
                </a:ext>
              </a:extLst>
            </p:cNvPr>
            <p:cNvCxnSpPr>
              <a:cxnSpLocks/>
            </p:cNvCxnSpPr>
            <p:nvPr/>
          </p:nvCxnSpPr>
          <p:spPr>
            <a:xfrm>
              <a:off x="7685949" y="3675405"/>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id="{C8F48735-0444-4915-BCBD-BF70E045CC90}"/>
                </a:ext>
              </a:extLst>
            </p:cNvPr>
            <p:cNvCxnSpPr>
              <a:cxnSpLocks/>
            </p:cNvCxnSpPr>
            <p:nvPr/>
          </p:nvCxnSpPr>
          <p:spPr>
            <a:xfrm flipV="1">
              <a:off x="7611893" y="1722032"/>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9295BB75-E936-434B-8A6B-47693EC9CE89}"/>
                </a:ext>
              </a:extLst>
            </p:cNvPr>
            <p:cNvCxnSpPr>
              <a:cxnSpLocks/>
            </p:cNvCxnSpPr>
            <p:nvPr/>
          </p:nvCxnSpPr>
          <p:spPr>
            <a:xfrm flipV="1">
              <a:off x="7695563" y="1648101"/>
              <a:ext cx="0" cy="30336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2EF221C2-E373-40F2-ACA1-C7E3A88E1630}"/>
                </a:ext>
              </a:extLst>
            </p:cNvPr>
            <p:cNvSpPr txBox="1"/>
            <p:nvPr/>
          </p:nvSpPr>
          <p:spPr>
            <a:xfrm>
              <a:off x="7868603" y="3701682"/>
              <a:ext cx="42832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2s</a:t>
              </a:r>
            </a:p>
          </p:txBody>
        </p:sp>
        <p:sp>
          <p:nvSpPr>
            <p:cNvPr id="126" name="TextBox 125">
              <a:extLst>
                <a:ext uri="{FF2B5EF4-FFF2-40B4-BE49-F238E27FC236}">
                  <a16:creationId xmlns:a16="http://schemas.microsoft.com/office/drawing/2014/main" id="{59C13EF7-8EC6-4835-9DED-E0160F586DE3}"/>
                </a:ext>
              </a:extLst>
            </p:cNvPr>
            <p:cNvSpPr txBox="1"/>
            <p:nvPr/>
          </p:nvSpPr>
          <p:spPr>
            <a:xfrm>
              <a:off x="7862191" y="1797995"/>
              <a:ext cx="441146"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2p</a:t>
              </a:r>
            </a:p>
          </p:txBody>
        </p:sp>
      </p:grpSp>
      <p:sp>
        <p:nvSpPr>
          <p:cNvPr id="128" name="TextBox 127"/>
          <p:cNvSpPr txBox="1"/>
          <p:nvPr/>
        </p:nvSpPr>
        <p:spPr>
          <a:xfrm>
            <a:off x="1034877" y="5453398"/>
            <a:ext cx="7086124" cy="707886"/>
          </a:xfrm>
          <a:prstGeom prst="rect">
            <a:avLst/>
          </a:prstGeom>
          <a:noFill/>
        </p:spPr>
        <p:txBody>
          <a:bodyPr wrap="square" rtlCol="0">
            <a:spAutoFit/>
          </a:bodyPr>
          <a:lstStyle/>
          <a:p>
            <a:pPr algn="ctr"/>
            <a:r>
              <a:rPr lang="en-US" sz="2000" dirty="0">
                <a:latin typeface="Arial" panose="020B0604020202020204" pitchFamily="34" charset="0"/>
                <a:cs typeface="Arial" panose="020B0604020202020204" pitchFamily="34" charset="0"/>
              </a:rPr>
              <a:t>The order of the 2</a:t>
            </a:r>
            <a:r>
              <a:rPr lang="el-GR" sz="2000" dirty="0">
                <a:latin typeface="Arial" panose="020B0604020202020204" pitchFamily="34" charset="0"/>
                <a:cs typeface="Arial" panose="020B0604020202020204" pitchFamily="34" charset="0"/>
              </a:rPr>
              <a:t>σ</a:t>
            </a:r>
            <a:r>
              <a:rPr lang="en-US" sz="2000" dirty="0">
                <a:latin typeface="Arial" panose="020B0604020202020204" pitchFamily="34" charset="0"/>
                <a:cs typeface="Arial" panose="020B0604020202020204" pitchFamily="34" charset="0"/>
              </a:rPr>
              <a:t> and 1</a:t>
            </a:r>
            <a:r>
              <a:rPr lang="el-GR" sz="2000" dirty="0">
                <a:latin typeface="Arial" panose="020B0604020202020204" pitchFamily="34" charset="0"/>
                <a:cs typeface="Arial" panose="020B0604020202020204" pitchFamily="34" charset="0"/>
              </a:rPr>
              <a:t>π</a:t>
            </a:r>
            <a:r>
              <a:rPr lang="en-US" sz="2000" dirty="0">
                <a:latin typeface="Arial" panose="020B0604020202020204" pitchFamily="34" charset="0"/>
                <a:cs typeface="Arial" panose="020B0604020202020204" pitchFamily="34" charset="0"/>
              </a:rPr>
              <a:t> orbitals in the MO diagram for N</a:t>
            </a:r>
            <a:r>
              <a:rPr lang="en-US" sz="2000" baseline="-25000" dirty="0">
                <a:latin typeface="Arial" panose="020B0604020202020204" pitchFamily="34" charset="0"/>
                <a:cs typeface="Arial" panose="020B0604020202020204" pitchFamily="34" charset="0"/>
              </a:rPr>
              <a:t>2</a:t>
            </a:r>
            <a:r>
              <a:rPr lang="en-US" sz="2000" dirty="0">
                <a:latin typeface="Arial" panose="020B0604020202020204" pitchFamily="34" charset="0"/>
                <a:cs typeface="Arial" panose="020B0604020202020204" pitchFamily="34" charset="0"/>
              </a:rPr>
              <a:t> is different than in the MO diagram for O</a:t>
            </a:r>
            <a:r>
              <a:rPr lang="en-US" sz="2000" baseline="-25000" dirty="0">
                <a:latin typeface="Arial" panose="020B0604020202020204" pitchFamily="34" charset="0"/>
                <a:cs typeface="Arial" panose="020B0604020202020204" pitchFamily="34" charset="0"/>
              </a:rPr>
              <a:t>2</a:t>
            </a:r>
            <a:r>
              <a:rPr lang="en-US" sz="2000" dirty="0">
                <a:latin typeface="Arial" panose="020B0604020202020204" pitchFamily="34" charset="0"/>
                <a:cs typeface="Arial" panose="020B0604020202020204" pitchFamily="34" charset="0"/>
              </a:rPr>
              <a:t>—why?</a:t>
            </a:r>
          </a:p>
        </p:txBody>
      </p:sp>
      <p:sp>
        <p:nvSpPr>
          <p:cNvPr id="129" name="Rectangle 128"/>
          <p:cNvSpPr/>
          <p:nvPr/>
        </p:nvSpPr>
        <p:spPr>
          <a:xfrm>
            <a:off x="5675845" y="2077866"/>
            <a:ext cx="1672252" cy="102733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1422962" y="2054020"/>
            <a:ext cx="1672252" cy="100690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TextBox 130"/>
          <p:cNvSpPr txBox="1"/>
          <p:nvPr/>
        </p:nvSpPr>
        <p:spPr>
          <a:xfrm>
            <a:off x="1435565" y="452182"/>
            <a:ext cx="6272871" cy="461665"/>
          </a:xfrm>
          <a:prstGeom prst="rect">
            <a:avLst/>
          </a:prstGeom>
          <a:noFill/>
        </p:spPr>
        <p:txBody>
          <a:bodyPr wrap="none" rtlCol="0">
            <a:spAutoFit/>
          </a:bodyPr>
          <a:lstStyle/>
          <a:p>
            <a:pPr algn="ctr"/>
            <a:r>
              <a:rPr lang="en-US" sz="2400" b="1" dirty="0">
                <a:latin typeface="Arial" panose="020B0604020202020204" pitchFamily="34" charset="0"/>
                <a:cs typeface="Arial" panose="020B0604020202020204" pitchFamily="34" charset="0"/>
              </a:rPr>
              <a:t>MO Diagrams for </a:t>
            </a:r>
            <a:r>
              <a:rPr lang="en-US" sz="2400" b="1" dirty="0" err="1">
                <a:latin typeface="Arial" panose="020B0604020202020204" pitchFamily="34" charset="0"/>
                <a:cs typeface="Arial" panose="020B0604020202020204" pitchFamily="34" charset="0"/>
              </a:rPr>
              <a:t>Homonuclear</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Diatomics</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6773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p:bldP spid="129" grpId="0" animBg="1"/>
      <p:bldP spid="1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210499" y="2129736"/>
            <a:ext cx="1125556" cy="1125556"/>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719846" y="452182"/>
            <a:ext cx="1704313" cy="461665"/>
          </a:xfrm>
          <a:prstGeom prst="rect">
            <a:avLst/>
          </a:prstGeom>
          <a:noFill/>
        </p:spPr>
        <p:txBody>
          <a:bodyPr wrap="none" rtlCol="0">
            <a:spAutoFit/>
          </a:bodyPr>
          <a:lstStyle/>
          <a:p>
            <a:pPr algn="ctr"/>
            <a:r>
              <a:rPr lang="en-US" sz="2400" b="1" dirty="0">
                <a:latin typeface="Arial" panose="020B0604020202020204" pitchFamily="34" charset="0"/>
                <a:cs typeface="Arial" panose="020B0604020202020204" pitchFamily="34" charset="0"/>
              </a:rPr>
              <a:t>s-p Mixing</a:t>
            </a:r>
          </a:p>
        </p:txBody>
      </p:sp>
      <p:sp>
        <p:nvSpPr>
          <p:cNvPr id="3" name="TextBox 2"/>
          <p:cNvSpPr txBox="1"/>
          <p:nvPr/>
        </p:nvSpPr>
        <p:spPr>
          <a:xfrm>
            <a:off x="380083" y="1161288"/>
            <a:ext cx="8383836"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The 2s atomic orbitals have the </a:t>
            </a:r>
            <a:r>
              <a:rPr lang="en-US" sz="2000" u="sng" dirty="0">
                <a:latin typeface="Arial" panose="020B0604020202020204" pitchFamily="34" charset="0"/>
                <a:cs typeface="Arial" panose="020B0604020202020204" pitchFamily="34" charset="0"/>
              </a:rPr>
              <a:t>right symmetry</a:t>
            </a:r>
            <a:r>
              <a:rPr lang="en-US" sz="2000" dirty="0">
                <a:latin typeface="Arial" panose="020B0604020202020204" pitchFamily="34" charset="0"/>
                <a:cs typeface="Arial" panose="020B0604020202020204" pitchFamily="34" charset="0"/>
              </a:rPr>
              <a:t> to mix with the 2p</a:t>
            </a:r>
            <a:r>
              <a:rPr lang="en-US" sz="2000" baseline="-25000" dirty="0">
                <a:latin typeface="Arial" panose="020B0604020202020204" pitchFamily="34" charset="0"/>
                <a:cs typeface="Arial" panose="020B0604020202020204" pitchFamily="34" charset="0"/>
              </a:rPr>
              <a:t>z</a:t>
            </a:r>
            <a:r>
              <a:rPr lang="en-US" sz="2000" dirty="0">
                <a:latin typeface="Arial" panose="020B0604020202020204" pitchFamily="34" charset="0"/>
                <a:cs typeface="Arial" panose="020B0604020202020204" pitchFamily="34" charset="0"/>
              </a:rPr>
              <a:t> orbitals to form a MO along the z-axis (</a:t>
            </a:r>
            <a:r>
              <a:rPr lang="en-US" sz="2000" dirty="0" err="1">
                <a:latin typeface="Arial" panose="020B0604020202020204" pitchFamily="34" charset="0"/>
                <a:cs typeface="Arial" panose="020B0604020202020204" pitchFamily="34" charset="0"/>
              </a:rPr>
              <a:t>internuclear</a:t>
            </a:r>
            <a:r>
              <a:rPr lang="en-US" sz="2000" dirty="0">
                <a:latin typeface="Arial" panose="020B0604020202020204" pitchFamily="34" charset="0"/>
                <a:cs typeface="Arial" panose="020B0604020202020204" pitchFamily="34" charset="0"/>
              </a:rPr>
              <a:t> axis).</a:t>
            </a:r>
          </a:p>
        </p:txBody>
      </p:sp>
      <p:sp>
        <p:nvSpPr>
          <p:cNvPr id="6" name="Oval 5"/>
          <p:cNvSpPr/>
          <p:nvPr/>
        </p:nvSpPr>
        <p:spPr>
          <a:xfrm>
            <a:off x="3485921" y="2405158"/>
            <a:ext cx="574713" cy="5747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547431" y="2466668"/>
            <a:ext cx="451692" cy="451692"/>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122144" y="2256430"/>
            <a:ext cx="994816" cy="872167"/>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131649" y="2256430"/>
            <a:ext cx="994816" cy="8721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541006" y="3321918"/>
            <a:ext cx="42832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2s</a:t>
            </a:r>
          </a:p>
        </p:txBody>
      </p:sp>
      <p:sp>
        <p:nvSpPr>
          <p:cNvPr id="10" name="TextBox 9"/>
          <p:cNvSpPr txBox="1"/>
          <p:nvPr/>
        </p:nvSpPr>
        <p:spPr>
          <a:xfrm>
            <a:off x="4884422" y="3321918"/>
            <a:ext cx="516488"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2p</a:t>
            </a:r>
            <a:r>
              <a:rPr lang="en-US" baseline="-25000" dirty="0">
                <a:latin typeface="Arial" panose="020B0604020202020204" pitchFamily="34" charset="0"/>
                <a:cs typeface="Arial" panose="020B0604020202020204" pitchFamily="34" charset="0"/>
              </a:rPr>
              <a:t>z</a:t>
            </a:r>
            <a:endParaRPr lang="en-US" dirty="0">
              <a:latin typeface="Arial" panose="020B0604020202020204" pitchFamily="34" charset="0"/>
              <a:cs typeface="Arial" panose="020B0604020202020204" pitchFamily="34" charset="0"/>
            </a:endParaRPr>
          </a:p>
        </p:txBody>
      </p:sp>
      <p:sp>
        <p:nvSpPr>
          <p:cNvPr id="11" name="TextBox 10"/>
          <p:cNvSpPr txBox="1"/>
          <p:nvPr/>
        </p:nvSpPr>
        <p:spPr>
          <a:xfrm>
            <a:off x="380083" y="3973817"/>
            <a:ext cx="8383836"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In the first part of period 2 (Li to N), the </a:t>
            </a:r>
            <a:r>
              <a:rPr lang="en-US" sz="2000" u="sng" dirty="0">
                <a:latin typeface="Arial" panose="020B0604020202020204" pitchFamily="34" charset="0"/>
                <a:cs typeface="Arial" panose="020B0604020202020204" pitchFamily="34" charset="0"/>
              </a:rPr>
              <a:t>energies</a:t>
            </a:r>
            <a:r>
              <a:rPr lang="en-US" sz="2000" dirty="0">
                <a:latin typeface="Arial" panose="020B0604020202020204" pitchFamily="34" charset="0"/>
                <a:cs typeface="Arial" panose="020B0604020202020204" pitchFamily="34" charset="0"/>
              </a:rPr>
              <a:t> of the 2s and 2p</a:t>
            </a:r>
            <a:r>
              <a:rPr lang="en-US" sz="2000" baseline="-25000" dirty="0">
                <a:latin typeface="Arial" panose="020B0604020202020204" pitchFamily="34" charset="0"/>
                <a:cs typeface="Arial" panose="020B0604020202020204" pitchFamily="34" charset="0"/>
              </a:rPr>
              <a:t>z</a:t>
            </a:r>
            <a:r>
              <a:rPr lang="en-US" sz="2000" dirty="0">
                <a:latin typeface="Arial" panose="020B0604020202020204" pitchFamily="34" charset="0"/>
                <a:cs typeface="Arial" panose="020B0604020202020204" pitchFamily="34" charset="0"/>
              </a:rPr>
              <a:t> orbitals are also </a:t>
            </a:r>
            <a:r>
              <a:rPr lang="en-US" sz="2000" u="sng" dirty="0">
                <a:latin typeface="Arial" panose="020B0604020202020204" pitchFamily="34" charset="0"/>
                <a:cs typeface="Arial" panose="020B0604020202020204" pitchFamily="34" charset="0"/>
              </a:rPr>
              <a:t>similar enough</a:t>
            </a:r>
            <a:r>
              <a:rPr lang="en-US" sz="2000" dirty="0">
                <a:latin typeface="Arial" panose="020B0604020202020204" pitchFamily="34" charset="0"/>
                <a:cs typeface="Arial" panose="020B0604020202020204" pitchFamily="34" charset="0"/>
              </a:rPr>
              <a:t> for overlap to occur.</a:t>
            </a:r>
          </a:p>
        </p:txBody>
      </p:sp>
      <p:sp>
        <p:nvSpPr>
          <p:cNvPr id="12" name="TextBox 11"/>
          <p:cNvSpPr txBox="1"/>
          <p:nvPr/>
        </p:nvSpPr>
        <p:spPr>
          <a:xfrm>
            <a:off x="380083" y="4819037"/>
            <a:ext cx="8383836" cy="132343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Mixing of the 2s and 2p</a:t>
            </a:r>
            <a:r>
              <a:rPr lang="en-US" sz="2000" baseline="-25000" dirty="0">
                <a:latin typeface="Arial" panose="020B0604020202020204" pitchFamily="34" charset="0"/>
                <a:cs typeface="Arial" panose="020B0604020202020204" pitchFamily="34" charset="0"/>
              </a:rPr>
              <a:t>z</a:t>
            </a:r>
            <a:r>
              <a:rPr lang="en-US" sz="2000" dirty="0">
                <a:latin typeface="Arial" panose="020B0604020202020204" pitchFamily="34" charset="0"/>
                <a:cs typeface="Arial" panose="020B0604020202020204" pitchFamily="34" charset="0"/>
              </a:rPr>
              <a:t> atomic orbitals changes the degree of overlap between the atomic orbitals that make up the molecular orbitals. </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This </a:t>
            </a:r>
            <a:r>
              <a:rPr lang="en-US" sz="2000" b="1" dirty="0">
                <a:latin typeface="Arial" panose="020B0604020202020204" pitchFamily="34" charset="0"/>
                <a:cs typeface="Arial" panose="020B0604020202020204" pitchFamily="34" charset="0"/>
              </a:rPr>
              <a:t>s-p mixing </a:t>
            </a:r>
            <a:r>
              <a:rPr lang="en-US" sz="2000" dirty="0">
                <a:latin typeface="Arial" panose="020B0604020202020204" pitchFamily="34" charset="0"/>
                <a:cs typeface="Arial" panose="020B0604020202020204" pitchFamily="34" charset="0"/>
              </a:rPr>
              <a:t>increases the energy of the 2</a:t>
            </a:r>
            <a:r>
              <a:rPr lang="el-GR" sz="2000" dirty="0">
                <a:latin typeface="Arial" panose="020B0604020202020204" pitchFamily="34" charset="0"/>
                <a:cs typeface="Arial" panose="020B0604020202020204" pitchFamily="34" charset="0"/>
              </a:rPr>
              <a:t>σ</a:t>
            </a:r>
            <a:r>
              <a:rPr lang="en-US" sz="2000" dirty="0">
                <a:latin typeface="Arial" panose="020B0604020202020204" pitchFamily="34" charset="0"/>
                <a:cs typeface="Arial" panose="020B0604020202020204" pitchFamily="34" charset="0"/>
              </a:rPr>
              <a:t> MO. </a:t>
            </a:r>
          </a:p>
        </p:txBody>
      </p:sp>
    </p:spTree>
    <p:extLst>
      <p:ext uri="{BB962C8B-B14F-4D97-AF65-F5344CB8AC3E}">
        <p14:creationId xmlns:p14="http://schemas.microsoft.com/office/powerpoint/2010/main" val="65770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9490" name="Text Box 2"/>
          <p:cNvSpPr txBox="1">
            <a:spLocks noChangeArrowheads="1"/>
          </p:cNvSpPr>
          <p:nvPr/>
        </p:nvSpPr>
        <p:spPr bwMode="auto">
          <a:xfrm>
            <a:off x="7173913" y="5811520"/>
            <a:ext cx="16610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chemeClr val="tx1"/>
                </a:solidFill>
                <a:latin typeface="Palatino Linotype" pitchFamily="18" charset="0"/>
              </a:defRPr>
            </a:lvl1pPr>
            <a:lvl2pPr marL="742950" indent="-285750" eaLnBrk="0" hangingPunct="0">
              <a:defRPr sz="2400">
                <a:solidFill>
                  <a:schemeClr val="tx1"/>
                </a:solidFill>
                <a:latin typeface="Palatino Linotype" pitchFamily="18" charset="0"/>
              </a:defRPr>
            </a:lvl2pPr>
            <a:lvl3pPr marL="1143000" indent="-228600" eaLnBrk="0" hangingPunct="0">
              <a:defRPr sz="2400">
                <a:solidFill>
                  <a:schemeClr val="tx1"/>
                </a:solidFill>
                <a:latin typeface="Palatino Linotype" pitchFamily="18" charset="0"/>
              </a:defRPr>
            </a:lvl3pPr>
            <a:lvl4pPr marL="1600200" indent="-228600" eaLnBrk="0" hangingPunct="0">
              <a:defRPr sz="2400">
                <a:solidFill>
                  <a:schemeClr val="tx1"/>
                </a:solidFill>
                <a:latin typeface="Palatino Linotype" pitchFamily="18" charset="0"/>
              </a:defRPr>
            </a:lvl4pPr>
            <a:lvl5pPr marL="2057400" indent="-228600" eaLnBrk="0" hangingPunct="0">
              <a:defRPr sz="2400">
                <a:solidFill>
                  <a:schemeClr val="tx1"/>
                </a:solidFill>
                <a:latin typeface="Palatino Linotype" pitchFamily="18" charset="0"/>
              </a:defRPr>
            </a:lvl5pPr>
            <a:lvl6pPr marL="2514600" indent="-228600" eaLnBrk="0" fontAlgn="base" hangingPunct="0">
              <a:spcBef>
                <a:spcPct val="0"/>
              </a:spcBef>
              <a:spcAft>
                <a:spcPct val="0"/>
              </a:spcAft>
              <a:defRPr sz="2400">
                <a:solidFill>
                  <a:schemeClr val="tx1"/>
                </a:solidFill>
                <a:latin typeface="Palatino Linotype" pitchFamily="18" charset="0"/>
              </a:defRPr>
            </a:lvl6pPr>
            <a:lvl7pPr marL="2971800" indent="-228600" eaLnBrk="0" fontAlgn="base" hangingPunct="0">
              <a:spcBef>
                <a:spcPct val="0"/>
              </a:spcBef>
              <a:spcAft>
                <a:spcPct val="0"/>
              </a:spcAft>
              <a:defRPr sz="2400">
                <a:solidFill>
                  <a:schemeClr val="tx1"/>
                </a:solidFill>
                <a:latin typeface="Palatino Linotype" pitchFamily="18" charset="0"/>
              </a:defRPr>
            </a:lvl7pPr>
            <a:lvl8pPr marL="3429000" indent="-228600" eaLnBrk="0" fontAlgn="base" hangingPunct="0">
              <a:spcBef>
                <a:spcPct val="0"/>
              </a:spcBef>
              <a:spcAft>
                <a:spcPct val="0"/>
              </a:spcAft>
              <a:defRPr sz="2400">
                <a:solidFill>
                  <a:schemeClr val="tx1"/>
                </a:solidFill>
                <a:latin typeface="Palatino Linotype" pitchFamily="18" charset="0"/>
              </a:defRPr>
            </a:lvl8pPr>
            <a:lvl9pPr marL="3886200" indent="-228600" eaLnBrk="0" fontAlgn="base" hangingPunct="0">
              <a:spcBef>
                <a:spcPct val="0"/>
              </a:spcBef>
              <a:spcAft>
                <a:spcPct val="0"/>
              </a:spcAft>
              <a:defRPr sz="2400">
                <a:solidFill>
                  <a:schemeClr val="tx1"/>
                </a:solidFill>
                <a:latin typeface="Palatino Linotype" pitchFamily="18" charset="0"/>
              </a:defRPr>
            </a:lvl9pPr>
          </a:lstStyle>
          <a:p>
            <a:pPr eaLnBrk="1" hangingPunct="1"/>
            <a:r>
              <a:rPr lang="en-US" dirty="0">
                <a:latin typeface="Arial" panose="020B0604020202020204" pitchFamily="34" charset="0"/>
                <a:cs typeface="Arial" panose="020B0604020202020204" pitchFamily="34" charset="0"/>
              </a:rPr>
              <a:t>1</a:t>
            </a:r>
            <a:r>
              <a:rPr lang="el-GR" i="1" dirty="0">
                <a:latin typeface="Arial" panose="020B0604020202020204" pitchFamily="34" charset="0"/>
                <a:cs typeface="Arial" panose="020B0604020202020204" pitchFamily="34" charset="0"/>
              </a:rPr>
              <a:t>σ</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s</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r>
              <a:rPr lang="el-GR" i="1" dirty="0">
                <a:latin typeface="Arial" panose="020B0604020202020204" pitchFamily="34" charset="0"/>
                <a:cs typeface="Arial" panose="020B0604020202020204" pitchFamily="34" charset="0"/>
              </a:rPr>
              <a:t>γ</a:t>
            </a:r>
            <a:r>
              <a:rPr lang="en-US" i="1"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a:t>
            </a:r>
            <a:endParaRPr lang="en-US" i="1" dirty="0">
              <a:latin typeface="Arial" panose="020B0604020202020204" pitchFamily="34" charset="0"/>
              <a:cs typeface="Arial" panose="020B0604020202020204" pitchFamily="34" charset="0"/>
            </a:endParaRPr>
          </a:p>
        </p:txBody>
      </p:sp>
      <p:sp>
        <p:nvSpPr>
          <p:cNvPr id="959491" name="Text Box 3"/>
          <p:cNvSpPr txBox="1">
            <a:spLocks noChangeArrowheads="1"/>
          </p:cNvSpPr>
          <p:nvPr/>
        </p:nvSpPr>
        <p:spPr bwMode="auto">
          <a:xfrm>
            <a:off x="7173913" y="4699694"/>
            <a:ext cx="17812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chemeClr val="tx1"/>
                </a:solidFill>
                <a:latin typeface="Palatino Linotype" pitchFamily="18" charset="0"/>
              </a:defRPr>
            </a:lvl1pPr>
            <a:lvl2pPr marL="742950" indent="-285750" eaLnBrk="0" hangingPunct="0">
              <a:defRPr sz="2400">
                <a:solidFill>
                  <a:schemeClr val="tx1"/>
                </a:solidFill>
                <a:latin typeface="Palatino Linotype" pitchFamily="18" charset="0"/>
              </a:defRPr>
            </a:lvl2pPr>
            <a:lvl3pPr marL="1143000" indent="-228600" eaLnBrk="0" hangingPunct="0">
              <a:defRPr sz="2400">
                <a:solidFill>
                  <a:schemeClr val="tx1"/>
                </a:solidFill>
                <a:latin typeface="Palatino Linotype" pitchFamily="18" charset="0"/>
              </a:defRPr>
            </a:lvl3pPr>
            <a:lvl4pPr marL="1600200" indent="-228600" eaLnBrk="0" hangingPunct="0">
              <a:defRPr sz="2400">
                <a:solidFill>
                  <a:schemeClr val="tx1"/>
                </a:solidFill>
                <a:latin typeface="Palatino Linotype" pitchFamily="18" charset="0"/>
              </a:defRPr>
            </a:lvl4pPr>
            <a:lvl5pPr marL="2057400" indent="-228600" eaLnBrk="0" hangingPunct="0">
              <a:defRPr sz="2400">
                <a:solidFill>
                  <a:schemeClr val="tx1"/>
                </a:solidFill>
                <a:latin typeface="Palatino Linotype" pitchFamily="18" charset="0"/>
              </a:defRPr>
            </a:lvl5pPr>
            <a:lvl6pPr marL="2514600" indent="-228600" eaLnBrk="0" fontAlgn="base" hangingPunct="0">
              <a:spcBef>
                <a:spcPct val="0"/>
              </a:spcBef>
              <a:spcAft>
                <a:spcPct val="0"/>
              </a:spcAft>
              <a:defRPr sz="2400">
                <a:solidFill>
                  <a:schemeClr val="tx1"/>
                </a:solidFill>
                <a:latin typeface="Palatino Linotype" pitchFamily="18" charset="0"/>
              </a:defRPr>
            </a:lvl6pPr>
            <a:lvl7pPr marL="2971800" indent="-228600" eaLnBrk="0" fontAlgn="base" hangingPunct="0">
              <a:spcBef>
                <a:spcPct val="0"/>
              </a:spcBef>
              <a:spcAft>
                <a:spcPct val="0"/>
              </a:spcAft>
              <a:defRPr sz="2400">
                <a:solidFill>
                  <a:schemeClr val="tx1"/>
                </a:solidFill>
                <a:latin typeface="Palatino Linotype" pitchFamily="18" charset="0"/>
              </a:defRPr>
            </a:lvl7pPr>
            <a:lvl8pPr marL="3429000" indent="-228600" eaLnBrk="0" fontAlgn="base" hangingPunct="0">
              <a:spcBef>
                <a:spcPct val="0"/>
              </a:spcBef>
              <a:spcAft>
                <a:spcPct val="0"/>
              </a:spcAft>
              <a:defRPr sz="2400">
                <a:solidFill>
                  <a:schemeClr val="tx1"/>
                </a:solidFill>
                <a:latin typeface="Palatino Linotype" pitchFamily="18" charset="0"/>
              </a:defRPr>
            </a:lvl8pPr>
            <a:lvl9pPr marL="3886200" indent="-228600" eaLnBrk="0" fontAlgn="base" hangingPunct="0">
              <a:spcBef>
                <a:spcPct val="0"/>
              </a:spcBef>
              <a:spcAft>
                <a:spcPct val="0"/>
              </a:spcAft>
              <a:defRPr sz="2400">
                <a:solidFill>
                  <a:schemeClr val="tx1"/>
                </a:solidFill>
                <a:latin typeface="Palatino Linotype" pitchFamily="18" charset="0"/>
              </a:defRPr>
            </a:lvl9pPr>
          </a:lstStyle>
          <a:p>
            <a:pPr eaLnBrk="1" hangingPunct="1"/>
            <a:r>
              <a:rPr lang="en-US" dirty="0">
                <a:latin typeface="Arial" panose="020B0604020202020204" pitchFamily="34" charset="0"/>
                <a:cs typeface="Arial" panose="020B0604020202020204" pitchFamily="34" charset="0"/>
              </a:rPr>
              <a:t>1</a:t>
            </a:r>
            <a:r>
              <a:rPr lang="el-GR" i="1" dirty="0">
                <a:latin typeface="Arial" panose="020B0604020202020204" pitchFamily="34" charset="0"/>
                <a:cs typeface="Arial" panose="020B0604020202020204" pitchFamily="34" charset="0"/>
              </a:rPr>
              <a:t>σ</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s</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r>
              <a:rPr lang="el-GR" i="1" dirty="0">
                <a:latin typeface="Arial" panose="020B0604020202020204" pitchFamily="34" charset="0"/>
                <a:cs typeface="Arial" panose="020B0604020202020204" pitchFamily="34" charset="0"/>
              </a:rPr>
              <a:t>γ</a:t>
            </a:r>
            <a:r>
              <a:rPr lang="en-US" i="1"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a:t>
            </a:r>
            <a:endParaRPr lang="en-US" i="1" dirty="0">
              <a:latin typeface="Arial" panose="020B0604020202020204" pitchFamily="34" charset="0"/>
              <a:cs typeface="Arial" panose="020B0604020202020204" pitchFamily="34" charset="0"/>
            </a:endParaRPr>
          </a:p>
        </p:txBody>
      </p:sp>
      <p:sp>
        <p:nvSpPr>
          <p:cNvPr id="959492" name="Text Box 4"/>
          <p:cNvSpPr txBox="1">
            <a:spLocks noChangeArrowheads="1"/>
          </p:cNvSpPr>
          <p:nvPr/>
        </p:nvSpPr>
        <p:spPr bwMode="auto">
          <a:xfrm>
            <a:off x="7173913" y="2425700"/>
            <a:ext cx="16786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chemeClr val="tx1"/>
                </a:solidFill>
                <a:latin typeface="Palatino Linotype" pitchFamily="18" charset="0"/>
              </a:defRPr>
            </a:lvl1pPr>
            <a:lvl2pPr marL="742950" indent="-285750" eaLnBrk="0" hangingPunct="0">
              <a:defRPr sz="2400">
                <a:solidFill>
                  <a:schemeClr val="tx1"/>
                </a:solidFill>
                <a:latin typeface="Palatino Linotype" pitchFamily="18" charset="0"/>
              </a:defRPr>
            </a:lvl2pPr>
            <a:lvl3pPr marL="1143000" indent="-228600" eaLnBrk="0" hangingPunct="0">
              <a:defRPr sz="2400">
                <a:solidFill>
                  <a:schemeClr val="tx1"/>
                </a:solidFill>
                <a:latin typeface="Palatino Linotype" pitchFamily="18" charset="0"/>
              </a:defRPr>
            </a:lvl3pPr>
            <a:lvl4pPr marL="1600200" indent="-228600" eaLnBrk="0" hangingPunct="0">
              <a:defRPr sz="2400">
                <a:solidFill>
                  <a:schemeClr val="tx1"/>
                </a:solidFill>
                <a:latin typeface="Palatino Linotype" pitchFamily="18" charset="0"/>
              </a:defRPr>
            </a:lvl4pPr>
            <a:lvl5pPr marL="2057400" indent="-228600" eaLnBrk="0" hangingPunct="0">
              <a:defRPr sz="2400">
                <a:solidFill>
                  <a:schemeClr val="tx1"/>
                </a:solidFill>
                <a:latin typeface="Palatino Linotype" pitchFamily="18" charset="0"/>
              </a:defRPr>
            </a:lvl5pPr>
            <a:lvl6pPr marL="2514600" indent="-228600" eaLnBrk="0" fontAlgn="base" hangingPunct="0">
              <a:spcBef>
                <a:spcPct val="0"/>
              </a:spcBef>
              <a:spcAft>
                <a:spcPct val="0"/>
              </a:spcAft>
              <a:defRPr sz="2400">
                <a:solidFill>
                  <a:schemeClr val="tx1"/>
                </a:solidFill>
                <a:latin typeface="Palatino Linotype" pitchFamily="18" charset="0"/>
              </a:defRPr>
            </a:lvl6pPr>
            <a:lvl7pPr marL="2971800" indent="-228600" eaLnBrk="0" fontAlgn="base" hangingPunct="0">
              <a:spcBef>
                <a:spcPct val="0"/>
              </a:spcBef>
              <a:spcAft>
                <a:spcPct val="0"/>
              </a:spcAft>
              <a:defRPr sz="2400">
                <a:solidFill>
                  <a:schemeClr val="tx1"/>
                </a:solidFill>
                <a:latin typeface="Palatino Linotype" pitchFamily="18" charset="0"/>
              </a:defRPr>
            </a:lvl7pPr>
            <a:lvl8pPr marL="3429000" indent="-228600" eaLnBrk="0" fontAlgn="base" hangingPunct="0">
              <a:spcBef>
                <a:spcPct val="0"/>
              </a:spcBef>
              <a:spcAft>
                <a:spcPct val="0"/>
              </a:spcAft>
              <a:defRPr sz="2400">
                <a:solidFill>
                  <a:schemeClr val="tx1"/>
                </a:solidFill>
                <a:latin typeface="Palatino Linotype" pitchFamily="18" charset="0"/>
              </a:defRPr>
            </a:lvl8pPr>
            <a:lvl9pPr marL="3886200" indent="-228600" eaLnBrk="0" fontAlgn="base" hangingPunct="0">
              <a:spcBef>
                <a:spcPct val="0"/>
              </a:spcBef>
              <a:spcAft>
                <a:spcPct val="0"/>
              </a:spcAft>
              <a:defRPr sz="2400">
                <a:solidFill>
                  <a:schemeClr val="tx1"/>
                </a:solidFill>
                <a:latin typeface="Palatino Linotype" pitchFamily="18" charset="0"/>
              </a:defRPr>
            </a:lvl9pPr>
          </a:lstStyle>
          <a:p>
            <a:pPr eaLnBrk="1" hangingPunct="1"/>
            <a:r>
              <a:rPr lang="en-US" dirty="0">
                <a:latin typeface="Arial" panose="020B0604020202020204" pitchFamily="34" charset="0"/>
                <a:cs typeface="Arial" panose="020B0604020202020204" pitchFamily="34" charset="0"/>
              </a:rPr>
              <a:t>2</a:t>
            </a:r>
            <a:r>
              <a:rPr lang="el-GR" i="1" dirty="0">
                <a:latin typeface="Arial" panose="020B0604020202020204" pitchFamily="34" charset="0"/>
                <a:cs typeface="Arial" panose="020B0604020202020204" pitchFamily="34" charset="0"/>
              </a:rPr>
              <a:t>σ</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r>
              <a:rPr lang="el-GR" i="1" dirty="0">
                <a:latin typeface="Arial" panose="020B0604020202020204" pitchFamily="34" charset="0"/>
                <a:cs typeface="Arial" panose="020B0604020202020204" pitchFamily="34" charset="0"/>
              </a:rPr>
              <a:t>γ</a:t>
            </a:r>
            <a:r>
              <a:rPr lang="en-US" i="1" dirty="0">
                <a:latin typeface="Arial" panose="020B0604020202020204" pitchFamily="34" charset="0"/>
                <a:cs typeface="Arial" panose="020B0604020202020204" pitchFamily="34" charset="0"/>
              </a:rPr>
              <a:t>s</a:t>
            </a:r>
            <a:r>
              <a:rPr lang="en-US" dirty="0">
                <a:latin typeface="Arial" panose="020B0604020202020204" pitchFamily="34" charset="0"/>
                <a:cs typeface="Arial" panose="020B0604020202020204" pitchFamily="34" charset="0"/>
              </a:rPr>
              <a:t>)</a:t>
            </a:r>
            <a:endParaRPr lang="en-US" i="1" dirty="0">
              <a:latin typeface="Arial" panose="020B0604020202020204" pitchFamily="34" charset="0"/>
              <a:cs typeface="Arial" panose="020B0604020202020204" pitchFamily="34" charset="0"/>
            </a:endParaRPr>
          </a:p>
        </p:txBody>
      </p:sp>
      <p:sp>
        <p:nvSpPr>
          <p:cNvPr id="959493" name="Text Box 5"/>
          <p:cNvSpPr txBox="1">
            <a:spLocks noChangeArrowheads="1"/>
          </p:cNvSpPr>
          <p:nvPr/>
        </p:nvSpPr>
        <p:spPr bwMode="auto">
          <a:xfrm>
            <a:off x="7173913" y="247764"/>
            <a:ext cx="17812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chemeClr val="tx1"/>
                </a:solidFill>
                <a:latin typeface="Palatino Linotype" pitchFamily="18" charset="0"/>
              </a:defRPr>
            </a:lvl1pPr>
            <a:lvl2pPr marL="742950" indent="-285750" eaLnBrk="0" hangingPunct="0">
              <a:defRPr sz="2400">
                <a:solidFill>
                  <a:schemeClr val="tx1"/>
                </a:solidFill>
                <a:latin typeface="Palatino Linotype" pitchFamily="18" charset="0"/>
              </a:defRPr>
            </a:lvl2pPr>
            <a:lvl3pPr marL="1143000" indent="-228600" eaLnBrk="0" hangingPunct="0">
              <a:defRPr sz="2400">
                <a:solidFill>
                  <a:schemeClr val="tx1"/>
                </a:solidFill>
                <a:latin typeface="Palatino Linotype" pitchFamily="18" charset="0"/>
              </a:defRPr>
            </a:lvl3pPr>
            <a:lvl4pPr marL="1600200" indent="-228600" eaLnBrk="0" hangingPunct="0">
              <a:defRPr sz="2400">
                <a:solidFill>
                  <a:schemeClr val="tx1"/>
                </a:solidFill>
                <a:latin typeface="Palatino Linotype" pitchFamily="18" charset="0"/>
              </a:defRPr>
            </a:lvl4pPr>
            <a:lvl5pPr marL="2057400" indent="-228600" eaLnBrk="0" hangingPunct="0">
              <a:defRPr sz="2400">
                <a:solidFill>
                  <a:schemeClr val="tx1"/>
                </a:solidFill>
                <a:latin typeface="Palatino Linotype" pitchFamily="18" charset="0"/>
              </a:defRPr>
            </a:lvl5pPr>
            <a:lvl6pPr marL="2514600" indent="-228600" eaLnBrk="0" fontAlgn="base" hangingPunct="0">
              <a:spcBef>
                <a:spcPct val="0"/>
              </a:spcBef>
              <a:spcAft>
                <a:spcPct val="0"/>
              </a:spcAft>
              <a:defRPr sz="2400">
                <a:solidFill>
                  <a:schemeClr val="tx1"/>
                </a:solidFill>
                <a:latin typeface="Palatino Linotype" pitchFamily="18" charset="0"/>
              </a:defRPr>
            </a:lvl6pPr>
            <a:lvl7pPr marL="2971800" indent="-228600" eaLnBrk="0" fontAlgn="base" hangingPunct="0">
              <a:spcBef>
                <a:spcPct val="0"/>
              </a:spcBef>
              <a:spcAft>
                <a:spcPct val="0"/>
              </a:spcAft>
              <a:defRPr sz="2400">
                <a:solidFill>
                  <a:schemeClr val="tx1"/>
                </a:solidFill>
                <a:latin typeface="Palatino Linotype" pitchFamily="18" charset="0"/>
              </a:defRPr>
            </a:lvl7pPr>
            <a:lvl8pPr marL="3429000" indent="-228600" eaLnBrk="0" fontAlgn="base" hangingPunct="0">
              <a:spcBef>
                <a:spcPct val="0"/>
              </a:spcBef>
              <a:spcAft>
                <a:spcPct val="0"/>
              </a:spcAft>
              <a:defRPr sz="2400">
                <a:solidFill>
                  <a:schemeClr val="tx1"/>
                </a:solidFill>
                <a:latin typeface="Palatino Linotype" pitchFamily="18" charset="0"/>
              </a:defRPr>
            </a:lvl8pPr>
            <a:lvl9pPr marL="3886200" indent="-228600" eaLnBrk="0" fontAlgn="base" hangingPunct="0">
              <a:spcBef>
                <a:spcPct val="0"/>
              </a:spcBef>
              <a:spcAft>
                <a:spcPct val="0"/>
              </a:spcAft>
              <a:defRPr sz="2400">
                <a:solidFill>
                  <a:schemeClr val="tx1"/>
                </a:solidFill>
                <a:latin typeface="Palatino Linotype" pitchFamily="18" charset="0"/>
              </a:defRPr>
            </a:lvl9pPr>
          </a:lstStyle>
          <a:p>
            <a:pPr eaLnBrk="1" hangingPunct="1"/>
            <a:r>
              <a:rPr lang="en-US" dirty="0">
                <a:latin typeface="Arial" panose="020B0604020202020204" pitchFamily="34" charset="0"/>
                <a:cs typeface="Arial" panose="020B0604020202020204" pitchFamily="34" charset="0"/>
              </a:rPr>
              <a:t>2</a:t>
            </a:r>
            <a:r>
              <a:rPr lang="el-GR" i="1" dirty="0">
                <a:latin typeface="Arial" panose="020B0604020202020204" pitchFamily="34" charset="0"/>
                <a:cs typeface="Arial" panose="020B0604020202020204" pitchFamily="34" charset="0"/>
              </a:rPr>
              <a:t>σ</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r>
              <a:rPr lang="el-GR" i="1" dirty="0">
                <a:latin typeface="Arial" panose="020B0604020202020204" pitchFamily="34" charset="0"/>
                <a:cs typeface="Arial" panose="020B0604020202020204" pitchFamily="34" charset="0"/>
              </a:rPr>
              <a:t>γ</a:t>
            </a:r>
            <a:r>
              <a:rPr lang="en-US" i="1" dirty="0">
                <a:latin typeface="Arial" panose="020B0604020202020204" pitchFamily="34" charset="0"/>
                <a:cs typeface="Arial" panose="020B0604020202020204" pitchFamily="34" charset="0"/>
              </a:rPr>
              <a:t>s</a:t>
            </a:r>
            <a:r>
              <a:rPr lang="en-US" dirty="0">
                <a:latin typeface="Arial" panose="020B0604020202020204" pitchFamily="34" charset="0"/>
                <a:cs typeface="Arial" panose="020B0604020202020204" pitchFamily="34" charset="0"/>
              </a:rPr>
              <a:t>)</a:t>
            </a:r>
            <a:endParaRPr lang="en-US" i="1" dirty="0">
              <a:latin typeface="Arial" panose="020B0604020202020204" pitchFamily="34" charset="0"/>
              <a:cs typeface="Arial" panose="020B0604020202020204" pitchFamily="34" charset="0"/>
            </a:endParaRPr>
          </a:p>
        </p:txBody>
      </p:sp>
      <p:sp>
        <p:nvSpPr>
          <p:cNvPr id="959494" name="Text Box 6"/>
          <p:cNvSpPr txBox="1">
            <a:spLocks noChangeArrowheads="1"/>
          </p:cNvSpPr>
          <p:nvPr/>
        </p:nvSpPr>
        <p:spPr bwMode="auto">
          <a:xfrm>
            <a:off x="7173913" y="3025138"/>
            <a:ext cx="10246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chemeClr val="tx1"/>
                </a:solidFill>
                <a:latin typeface="Palatino Linotype" pitchFamily="18" charset="0"/>
              </a:defRPr>
            </a:lvl1pPr>
            <a:lvl2pPr marL="742950" indent="-285750" eaLnBrk="0" hangingPunct="0">
              <a:defRPr sz="2400">
                <a:solidFill>
                  <a:schemeClr val="tx1"/>
                </a:solidFill>
                <a:latin typeface="Palatino Linotype" pitchFamily="18" charset="0"/>
              </a:defRPr>
            </a:lvl2pPr>
            <a:lvl3pPr marL="1143000" indent="-228600" eaLnBrk="0" hangingPunct="0">
              <a:defRPr sz="2400">
                <a:solidFill>
                  <a:schemeClr val="tx1"/>
                </a:solidFill>
                <a:latin typeface="Palatino Linotype" pitchFamily="18" charset="0"/>
              </a:defRPr>
            </a:lvl3pPr>
            <a:lvl4pPr marL="1600200" indent="-228600" eaLnBrk="0" hangingPunct="0">
              <a:defRPr sz="2400">
                <a:solidFill>
                  <a:schemeClr val="tx1"/>
                </a:solidFill>
                <a:latin typeface="Palatino Linotype" pitchFamily="18" charset="0"/>
              </a:defRPr>
            </a:lvl4pPr>
            <a:lvl5pPr marL="2057400" indent="-228600" eaLnBrk="0" hangingPunct="0">
              <a:defRPr sz="2400">
                <a:solidFill>
                  <a:schemeClr val="tx1"/>
                </a:solidFill>
                <a:latin typeface="Palatino Linotype" pitchFamily="18" charset="0"/>
              </a:defRPr>
            </a:lvl5pPr>
            <a:lvl6pPr marL="2514600" indent="-228600" eaLnBrk="0" fontAlgn="base" hangingPunct="0">
              <a:spcBef>
                <a:spcPct val="0"/>
              </a:spcBef>
              <a:spcAft>
                <a:spcPct val="0"/>
              </a:spcAft>
              <a:defRPr sz="2400">
                <a:solidFill>
                  <a:schemeClr val="tx1"/>
                </a:solidFill>
                <a:latin typeface="Palatino Linotype" pitchFamily="18" charset="0"/>
              </a:defRPr>
            </a:lvl6pPr>
            <a:lvl7pPr marL="2971800" indent="-228600" eaLnBrk="0" fontAlgn="base" hangingPunct="0">
              <a:spcBef>
                <a:spcPct val="0"/>
              </a:spcBef>
              <a:spcAft>
                <a:spcPct val="0"/>
              </a:spcAft>
              <a:defRPr sz="2400">
                <a:solidFill>
                  <a:schemeClr val="tx1"/>
                </a:solidFill>
                <a:latin typeface="Palatino Linotype" pitchFamily="18" charset="0"/>
              </a:defRPr>
            </a:lvl7pPr>
            <a:lvl8pPr marL="3429000" indent="-228600" eaLnBrk="0" fontAlgn="base" hangingPunct="0">
              <a:spcBef>
                <a:spcPct val="0"/>
              </a:spcBef>
              <a:spcAft>
                <a:spcPct val="0"/>
              </a:spcAft>
              <a:defRPr sz="2400">
                <a:solidFill>
                  <a:schemeClr val="tx1"/>
                </a:solidFill>
                <a:latin typeface="Palatino Linotype" pitchFamily="18" charset="0"/>
              </a:defRPr>
            </a:lvl8pPr>
            <a:lvl9pPr marL="3886200" indent="-228600" eaLnBrk="0" fontAlgn="base" hangingPunct="0">
              <a:spcBef>
                <a:spcPct val="0"/>
              </a:spcBef>
              <a:spcAft>
                <a:spcPct val="0"/>
              </a:spcAft>
              <a:defRPr sz="2400">
                <a:solidFill>
                  <a:schemeClr val="tx1"/>
                </a:solidFill>
                <a:latin typeface="Palatino Linotype" pitchFamily="18" charset="0"/>
              </a:defRPr>
            </a:lvl9pPr>
          </a:lstStyle>
          <a:p>
            <a:pPr eaLnBrk="1" hangingPunct="1"/>
            <a:r>
              <a:rPr lang="en-US" dirty="0">
                <a:latin typeface="Arial" panose="020B0604020202020204" pitchFamily="34" charset="0"/>
                <a:cs typeface="Arial" panose="020B0604020202020204" pitchFamily="34" charset="0"/>
              </a:rPr>
              <a:t>1</a:t>
            </a:r>
            <a:r>
              <a:rPr lang="el-GR" i="1" dirty="0">
                <a:latin typeface="Arial" panose="020B0604020202020204" pitchFamily="34" charset="0"/>
                <a:cs typeface="Arial" panose="020B0604020202020204" pitchFamily="34" charset="0"/>
              </a:rPr>
              <a:t>π</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a:t>
            </a:r>
            <a:endParaRPr lang="en-US" i="1" dirty="0">
              <a:latin typeface="Arial" panose="020B0604020202020204" pitchFamily="34" charset="0"/>
              <a:cs typeface="Arial" panose="020B0604020202020204" pitchFamily="34" charset="0"/>
            </a:endParaRPr>
          </a:p>
        </p:txBody>
      </p:sp>
      <p:sp>
        <p:nvSpPr>
          <p:cNvPr id="959495" name="Text Box 7"/>
          <p:cNvSpPr txBox="1">
            <a:spLocks noChangeArrowheads="1"/>
          </p:cNvSpPr>
          <p:nvPr/>
        </p:nvSpPr>
        <p:spPr bwMode="auto">
          <a:xfrm>
            <a:off x="7173913" y="1528848"/>
            <a:ext cx="11448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chemeClr val="tx1"/>
                </a:solidFill>
                <a:latin typeface="Palatino Linotype" pitchFamily="18" charset="0"/>
              </a:defRPr>
            </a:lvl1pPr>
            <a:lvl2pPr marL="742950" indent="-285750" eaLnBrk="0" hangingPunct="0">
              <a:defRPr sz="2400">
                <a:solidFill>
                  <a:schemeClr val="tx1"/>
                </a:solidFill>
                <a:latin typeface="Palatino Linotype" pitchFamily="18" charset="0"/>
              </a:defRPr>
            </a:lvl2pPr>
            <a:lvl3pPr marL="1143000" indent="-228600" eaLnBrk="0" hangingPunct="0">
              <a:defRPr sz="2400">
                <a:solidFill>
                  <a:schemeClr val="tx1"/>
                </a:solidFill>
                <a:latin typeface="Palatino Linotype" pitchFamily="18" charset="0"/>
              </a:defRPr>
            </a:lvl3pPr>
            <a:lvl4pPr marL="1600200" indent="-228600" eaLnBrk="0" hangingPunct="0">
              <a:defRPr sz="2400">
                <a:solidFill>
                  <a:schemeClr val="tx1"/>
                </a:solidFill>
                <a:latin typeface="Palatino Linotype" pitchFamily="18" charset="0"/>
              </a:defRPr>
            </a:lvl4pPr>
            <a:lvl5pPr marL="2057400" indent="-228600" eaLnBrk="0" hangingPunct="0">
              <a:defRPr sz="2400">
                <a:solidFill>
                  <a:schemeClr val="tx1"/>
                </a:solidFill>
                <a:latin typeface="Palatino Linotype" pitchFamily="18" charset="0"/>
              </a:defRPr>
            </a:lvl5pPr>
            <a:lvl6pPr marL="2514600" indent="-228600" eaLnBrk="0" fontAlgn="base" hangingPunct="0">
              <a:spcBef>
                <a:spcPct val="0"/>
              </a:spcBef>
              <a:spcAft>
                <a:spcPct val="0"/>
              </a:spcAft>
              <a:defRPr sz="2400">
                <a:solidFill>
                  <a:schemeClr val="tx1"/>
                </a:solidFill>
                <a:latin typeface="Palatino Linotype" pitchFamily="18" charset="0"/>
              </a:defRPr>
            </a:lvl6pPr>
            <a:lvl7pPr marL="2971800" indent="-228600" eaLnBrk="0" fontAlgn="base" hangingPunct="0">
              <a:spcBef>
                <a:spcPct val="0"/>
              </a:spcBef>
              <a:spcAft>
                <a:spcPct val="0"/>
              </a:spcAft>
              <a:defRPr sz="2400">
                <a:solidFill>
                  <a:schemeClr val="tx1"/>
                </a:solidFill>
                <a:latin typeface="Palatino Linotype" pitchFamily="18" charset="0"/>
              </a:defRPr>
            </a:lvl7pPr>
            <a:lvl8pPr marL="3429000" indent="-228600" eaLnBrk="0" fontAlgn="base" hangingPunct="0">
              <a:spcBef>
                <a:spcPct val="0"/>
              </a:spcBef>
              <a:spcAft>
                <a:spcPct val="0"/>
              </a:spcAft>
              <a:defRPr sz="2400">
                <a:solidFill>
                  <a:schemeClr val="tx1"/>
                </a:solidFill>
                <a:latin typeface="Palatino Linotype" pitchFamily="18" charset="0"/>
              </a:defRPr>
            </a:lvl8pPr>
            <a:lvl9pPr marL="3886200" indent="-228600" eaLnBrk="0" fontAlgn="base" hangingPunct="0">
              <a:spcBef>
                <a:spcPct val="0"/>
              </a:spcBef>
              <a:spcAft>
                <a:spcPct val="0"/>
              </a:spcAft>
              <a:defRPr sz="2400">
                <a:solidFill>
                  <a:schemeClr val="tx1"/>
                </a:solidFill>
                <a:latin typeface="Palatino Linotype" pitchFamily="18" charset="0"/>
              </a:defRPr>
            </a:lvl9pPr>
          </a:lstStyle>
          <a:p>
            <a:pPr eaLnBrk="1" hangingPunct="1"/>
            <a:r>
              <a:rPr lang="en-US" dirty="0">
                <a:latin typeface="Arial" panose="020B0604020202020204" pitchFamily="34" charset="0"/>
                <a:cs typeface="Arial" panose="020B0604020202020204" pitchFamily="34" charset="0"/>
              </a:rPr>
              <a:t>1</a:t>
            </a:r>
            <a:r>
              <a:rPr lang="el-GR" i="1" dirty="0">
                <a:latin typeface="Arial" panose="020B0604020202020204" pitchFamily="34" charset="0"/>
                <a:cs typeface="Arial" panose="020B0604020202020204" pitchFamily="34" charset="0"/>
              </a:rPr>
              <a:t>π</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a:t>
            </a:r>
            <a:endParaRPr lang="en-US" i="1" dirty="0">
              <a:latin typeface="Arial" panose="020B0604020202020204" pitchFamily="34" charset="0"/>
              <a:cs typeface="Arial" panose="020B0604020202020204" pitchFamily="34" charset="0"/>
            </a:endParaRPr>
          </a:p>
        </p:txBody>
      </p:sp>
      <p:sp>
        <p:nvSpPr>
          <p:cNvPr id="200712" name="Text Box 8"/>
          <p:cNvSpPr txBox="1">
            <a:spLocks noChangeArrowheads="1"/>
          </p:cNvSpPr>
          <p:nvPr/>
        </p:nvSpPr>
        <p:spPr bwMode="auto">
          <a:xfrm>
            <a:off x="1049286" y="5332152"/>
            <a:ext cx="9861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chemeClr val="tx1"/>
                </a:solidFill>
                <a:latin typeface="Palatino Linotype" pitchFamily="18" charset="0"/>
              </a:defRPr>
            </a:lvl1pPr>
            <a:lvl2pPr marL="742950" indent="-285750" eaLnBrk="0" hangingPunct="0">
              <a:defRPr sz="2400">
                <a:solidFill>
                  <a:schemeClr val="tx1"/>
                </a:solidFill>
                <a:latin typeface="Palatino Linotype" pitchFamily="18" charset="0"/>
              </a:defRPr>
            </a:lvl2pPr>
            <a:lvl3pPr marL="1143000" indent="-228600" eaLnBrk="0" hangingPunct="0">
              <a:defRPr sz="2400">
                <a:solidFill>
                  <a:schemeClr val="tx1"/>
                </a:solidFill>
                <a:latin typeface="Palatino Linotype" pitchFamily="18" charset="0"/>
              </a:defRPr>
            </a:lvl3pPr>
            <a:lvl4pPr marL="1600200" indent="-228600" eaLnBrk="0" hangingPunct="0">
              <a:defRPr sz="2400">
                <a:solidFill>
                  <a:schemeClr val="tx1"/>
                </a:solidFill>
                <a:latin typeface="Palatino Linotype" pitchFamily="18" charset="0"/>
              </a:defRPr>
            </a:lvl4pPr>
            <a:lvl5pPr marL="2057400" indent="-228600" eaLnBrk="0" hangingPunct="0">
              <a:defRPr sz="2400">
                <a:solidFill>
                  <a:schemeClr val="tx1"/>
                </a:solidFill>
                <a:latin typeface="Palatino Linotype" pitchFamily="18" charset="0"/>
              </a:defRPr>
            </a:lvl5pPr>
            <a:lvl6pPr marL="2514600" indent="-228600" eaLnBrk="0" fontAlgn="base" hangingPunct="0">
              <a:spcBef>
                <a:spcPct val="0"/>
              </a:spcBef>
              <a:spcAft>
                <a:spcPct val="0"/>
              </a:spcAft>
              <a:defRPr sz="2400">
                <a:solidFill>
                  <a:schemeClr val="tx1"/>
                </a:solidFill>
                <a:latin typeface="Palatino Linotype" pitchFamily="18" charset="0"/>
              </a:defRPr>
            </a:lvl6pPr>
            <a:lvl7pPr marL="2971800" indent="-228600" eaLnBrk="0" fontAlgn="base" hangingPunct="0">
              <a:spcBef>
                <a:spcPct val="0"/>
              </a:spcBef>
              <a:spcAft>
                <a:spcPct val="0"/>
              </a:spcAft>
              <a:defRPr sz="2400">
                <a:solidFill>
                  <a:schemeClr val="tx1"/>
                </a:solidFill>
                <a:latin typeface="Palatino Linotype" pitchFamily="18" charset="0"/>
              </a:defRPr>
            </a:lvl7pPr>
            <a:lvl8pPr marL="3429000" indent="-228600" eaLnBrk="0" fontAlgn="base" hangingPunct="0">
              <a:spcBef>
                <a:spcPct val="0"/>
              </a:spcBef>
              <a:spcAft>
                <a:spcPct val="0"/>
              </a:spcAft>
              <a:defRPr sz="2400">
                <a:solidFill>
                  <a:schemeClr val="tx1"/>
                </a:solidFill>
                <a:latin typeface="Palatino Linotype" pitchFamily="18" charset="0"/>
              </a:defRPr>
            </a:lvl8pPr>
            <a:lvl9pPr marL="3886200" indent="-228600" eaLnBrk="0" fontAlgn="base" hangingPunct="0">
              <a:spcBef>
                <a:spcPct val="0"/>
              </a:spcBef>
              <a:spcAft>
                <a:spcPct val="0"/>
              </a:spcAft>
              <a:defRPr sz="2400">
                <a:solidFill>
                  <a:schemeClr val="tx1"/>
                </a:solidFill>
                <a:latin typeface="Palatino Linotype" pitchFamily="18" charset="0"/>
              </a:defRPr>
            </a:lvl9pPr>
          </a:lstStyle>
          <a:p>
            <a:pPr eaLnBrk="1" hangingPunct="1"/>
            <a:r>
              <a:rPr lang="en-US" dirty="0">
                <a:latin typeface="Arial" panose="020B0604020202020204" pitchFamily="34" charset="0"/>
                <a:cs typeface="Arial" panose="020B0604020202020204" pitchFamily="34" charset="0"/>
              </a:rPr>
              <a:t>1</a:t>
            </a:r>
            <a:r>
              <a:rPr lang="el-GR" i="1" dirty="0">
                <a:latin typeface="Arial" panose="020B0604020202020204" pitchFamily="34" charset="0"/>
                <a:cs typeface="Arial" panose="020B0604020202020204" pitchFamily="34" charset="0"/>
              </a:rPr>
              <a:t>σ</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s</a:t>
            </a:r>
            <a:r>
              <a:rPr lang="en-US" dirty="0">
                <a:latin typeface="Arial" panose="020B0604020202020204" pitchFamily="34" charset="0"/>
                <a:cs typeface="Arial" panose="020B0604020202020204" pitchFamily="34" charset="0"/>
              </a:rPr>
              <a:t>)</a:t>
            </a:r>
            <a:endParaRPr lang="en-US" i="1" dirty="0">
              <a:latin typeface="Arial" panose="020B0604020202020204" pitchFamily="34" charset="0"/>
              <a:cs typeface="Arial" panose="020B0604020202020204" pitchFamily="34" charset="0"/>
            </a:endParaRPr>
          </a:p>
        </p:txBody>
      </p:sp>
      <p:sp>
        <p:nvSpPr>
          <p:cNvPr id="200713" name="Text Box 9"/>
          <p:cNvSpPr txBox="1">
            <a:spLocks noChangeArrowheads="1"/>
          </p:cNvSpPr>
          <p:nvPr/>
        </p:nvSpPr>
        <p:spPr bwMode="auto">
          <a:xfrm>
            <a:off x="929060" y="4382888"/>
            <a:ext cx="11063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chemeClr val="tx1"/>
                </a:solidFill>
                <a:latin typeface="Palatino Linotype" pitchFamily="18" charset="0"/>
              </a:defRPr>
            </a:lvl1pPr>
            <a:lvl2pPr marL="742950" indent="-285750" eaLnBrk="0" hangingPunct="0">
              <a:defRPr sz="2400">
                <a:solidFill>
                  <a:schemeClr val="tx1"/>
                </a:solidFill>
                <a:latin typeface="Palatino Linotype" pitchFamily="18" charset="0"/>
              </a:defRPr>
            </a:lvl2pPr>
            <a:lvl3pPr marL="1143000" indent="-228600" eaLnBrk="0" hangingPunct="0">
              <a:defRPr sz="2400">
                <a:solidFill>
                  <a:schemeClr val="tx1"/>
                </a:solidFill>
                <a:latin typeface="Palatino Linotype" pitchFamily="18" charset="0"/>
              </a:defRPr>
            </a:lvl3pPr>
            <a:lvl4pPr marL="1600200" indent="-228600" eaLnBrk="0" hangingPunct="0">
              <a:defRPr sz="2400">
                <a:solidFill>
                  <a:schemeClr val="tx1"/>
                </a:solidFill>
                <a:latin typeface="Palatino Linotype" pitchFamily="18" charset="0"/>
              </a:defRPr>
            </a:lvl4pPr>
            <a:lvl5pPr marL="2057400" indent="-228600" eaLnBrk="0" hangingPunct="0">
              <a:defRPr sz="2400">
                <a:solidFill>
                  <a:schemeClr val="tx1"/>
                </a:solidFill>
                <a:latin typeface="Palatino Linotype" pitchFamily="18" charset="0"/>
              </a:defRPr>
            </a:lvl5pPr>
            <a:lvl6pPr marL="2514600" indent="-228600" eaLnBrk="0" fontAlgn="base" hangingPunct="0">
              <a:spcBef>
                <a:spcPct val="0"/>
              </a:spcBef>
              <a:spcAft>
                <a:spcPct val="0"/>
              </a:spcAft>
              <a:defRPr sz="2400">
                <a:solidFill>
                  <a:schemeClr val="tx1"/>
                </a:solidFill>
                <a:latin typeface="Palatino Linotype" pitchFamily="18" charset="0"/>
              </a:defRPr>
            </a:lvl6pPr>
            <a:lvl7pPr marL="2971800" indent="-228600" eaLnBrk="0" fontAlgn="base" hangingPunct="0">
              <a:spcBef>
                <a:spcPct val="0"/>
              </a:spcBef>
              <a:spcAft>
                <a:spcPct val="0"/>
              </a:spcAft>
              <a:defRPr sz="2400">
                <a:solidFill>
                  <a:schemeClr val="tx1"/>
                </a:solidFill>
                <a:latin typeface="Palatino Linotype" pitchFamily="18" charset="0"/>
              </a:defRPr>
            </a:lvl7pPr>
            <a:lvl8pPr marL="3429000" indent="-228600" eaLnBrk="0" fontAlgn="base" hangingPunct="0">
              <a:spcBef>
                <a:spcPct val="0"/>
              </a:spcBef>
              <a:spcAft>
                <a:spcPct val="0"/>
              </a:spcAft>
              <a:defRPr sz="2400">
                <a:solidFill>
                  <a:schemeClr val="tx1"/>
                </a:solidFill>
                <a:latin typeface="Palatino Linotype" pitchFamily="18" charset="0"/>
              </a:defRPr>
            </a:lvl8pPr>
            <a:lvl9pPr marL="3886200" indent="-228600" eaLnBrk="0" fontAlgn="base" hangingPunct="0">
              <a:spcBef>
                <a:spcPct val="0"/>
              </a:spcBef>
              <a:spcAft>
                <a:spcPct val="0"/>
              </a:spcAft>
              <a:defRPr sz="2400">
                <a:solidFill>
                  <a:schemeClr val="tx1"/>
                </a:solidFill>
                <a:latin typeface="Palatino Linotype" pitchFamily="18" charset="0"/>
              </a:defRPr>
            </a:lvl9pPr>
          </a:lstStyle>
          <a:p>
            <a:pPr eaLnBrk="1" hangingPunct="1"/>
            <a:r>
              <a:rPr lang="en-US" dirty="0">
                <a:latin typeface="Arial" panose="020B0604020202020204" pitchFamily="34" charset="0"/>
                <a:cs typeface="Arial" panose="020B0604020202020204" pitchFamily="34" charset="0"/>
              </a:rPr>
              <a:t>1</a:t>
            </a:r>
            <a:r>
              <a:rPr lang="el-GR" i="1" dirty="0">
                <a:latin typeface="Arial" panose="020B0604020202020204" pitchFamily="34" charset="0"/>
                <a:cs typeface="Arial" panose="020B0604020202020204" pitchFamily="34" charset="0"/>
              </a:rPr>
              <a:t>σ</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s</a:t>
            </a:r>
            <a:r>
              <a:rPr lang="en-US" dirty="0">
                <a:latin typeface="Arial" panose="020B0604020202020204" pitchFamily="34" charset="0"/>
                <a:cs typeface="Arial" panose="020B0604020202020204" pitchFamily="34" charset="0"/>
              </a:rPr>
              <a:t>)</a:t>
            </a:r>
            <a:endParaRPr lang="en-US" i="1" dirty="0">
              <a:latin typeface="Arial" panose="020B0604020202020204" pitchFamily="34" charset="0"/>
              <a:cs typeface="Arial" panose="020B0604020202020204" pitchFamily="34" charset="0"/>
            </a:endParaRPr>
          </a:p>
        </p:txBody>
      </p:sp>
      <p:sp>
        <p:nvSpPr>
          <p:cNvPr id="200714" name="Text Box 10"/>
          <p:cNvSpPr txBox="1">
            <a:spLocks noChangeArrowheads="1"/>
          </p:cNvSpPr>
          <p:nvPr/>
        </p:nvSpPr>
        <p:spPr bwMode="auto">
          <a:xfrm>
            <a:off x="1031652" y="3639824"/>
            <a:ext cx="10038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chemeClr val="tx1"/>
                </a:solidFill>
                <a:latin typeface="Palatino Linotype" pitchFamily="18" charset="0"/>
              </a:defRPr>
            </a:lvl1pPr>
            <a:lvl2pPr marL="742950" indent="-285750" eaLnBrk="0" hangingPunct="0">
              <a:defRPr sz="2400">
                <a:solidFill>
                  <a:schemeClr val="tx1"/>
                </a:solidFill>
                <a:latin typeface="Palatino Linotype" pitchFamily="18" charset="0"/>
              </a:defRPr>
            </a:lvl2pPr>
            <a:lvl3pPr marL="1143000" indent="-228600" eaLnBrk="0" hangingPunct="0">
              <a:defRPr sz="2400">
                <a:solidFill>
                  <a:schemeClr val="tx1"/>
                </a:solidFill>
                <a:latin typeface="Palatino Linotype" pitchFamily="18" charset="0"/>
              </a:defRPr>
            </a:lvl3pPr>
            <a:lvl4pPr marL="1600200" indent="-228600" eaLnBrk="0" hangingPunct="0">
              <a:defRPr sz="2400">
                <a:solidFill>
                  <a:schemeClr val="tx1"/>
                </a:solidFill>
                <a:latin typeface="Palatino Linotype" pitchFamily="18" charset="0"/>
              </a:defRPr>
            </a:lvl4pPr>
            <a:lvl5pPr marL="2057400" indent="-228600" eaLnBrk="0" hangingPunct="0">
              <a:defRPr sz="2400">
                <a:solidFill>
                  <a:schemeClr val="tx1"/>
                </a:solidFill>
                <a:latin typeface="Palatino Linotype" pitchFamily="18" charset="0"/>
              </a:defRPr>
            </a:lvl5pPr>
            <a:lvl6pPr marL="2514600" indent="-228600" eaLnBrk="0" fontAlgn="base" hangingPunct="0">
              <a:spcBef>
                <a:spcPct val="0"/>
              </a:spcBef>
              <a:spcAft>
                <a:spcPct val="0"/>
              </a:spcAft>
              <a:defRPr sz="2400">
                <a:solidFill>
                  <a:schemeClr val="tx1"/>
                </a:solidFill>
                <a:latin typeface="Palatino Linotype" pitchFamily="18" charset="0"/>
              </a:defRPr>
            </a:lvl6pPr>
            <a:lvl7pPr marL="2971800" indent="-228600" eaLnBrk="0" fontAlgn="base" hangingPunct="0">
              <a:spcBef>
                <a:spcPct val="0"/>
              </a:spcBef>
              <a:spcAft>
                <a:spcPct val="0"/>
              </a:spcAft>
              <a:defRPr sz="2400">
                <a:solidFill>
                  <a:schemeClr val="tx1"/>
                </a:solidFill>
                <a:latin typeface="Palatino Linotype" pitchFamily="18" charset="0"/>
              </a:defRPr>
            </a:lvl7pPr>
            <a:lvl8pPr marL="3429000" indent="-228600" eaLnBrk="0" fontAlgn="base" hangingPunct="0">
              <a:spcBef>
                <a:spcPct val="0"/>
              </a:spcBef>
              <a:spcAft>
                <a:spcPct val="0"/>
              </a:spcAft>
              <a:defRPr sz="2400">
                <a:solidFill>
                  <a:schemeClr val="tx1"/>
                </a:solidFill>
                <a:latin typeface="Palatino Linotype" pitchFamily="18" charset="0"/>
              </a:defRPr>
            </a:lvl8pPr>
            <a:lvl9pPr marL="3886200" indent="-228600" eaLnBrk="0" fontAlgn="base" hangingPunct="0">
              <a:spcBef>
                <a:spcPct val="0"/>
              </a:spcBef>
              <a:spcAft>
                <a:spcPct val="0"/>
              </a:spcAft>
              <a:defRPr sz="2400">
                <a:solidFill>
                  <a:schemeClr val="tx1"/>
                </a:solidFill>
                <a:latin typeface="Palatino Linotype" pitchFamily="18" charset="0"/>
              </a:defRPr>
            </a:lvl9pPr>
          </a:lstStyle>
          <a:p>
            <a:pPr eaLnBrk="1" hangingPunct="1"/>
            <a:r>
              <a:rPr lang="en-US" dirty="0">
                <a:latin typeface="Arial" panose="020B0604020202020204" pitchFamily="34" charset="0"/>
                <a:cs typeface="Arial" panose="020B0604020202020204" pitchFamily="34" charset="0"/>
              </a:rPr>
              <a:t>2</a:t>
            </a:r>
            <a:r>
              <a:rPr lang="el-GR" i="1" dirty="0">
                <a:latin typeface="Arial" panose="020B0604020202020204" pitchFamily="34" charset="0"/>
                <a:cs typeface="Arial" panose="020B0604020202020204" pitchFamily="34" charset="0"/>
              </a:rPr>
              <a:t>σ</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a:t>
            </a:r>
            <a:endParaRPr lang="en-US" i="1" dirty="0">
              <a:latin typeface="Arial" panose="020B0604020202020204" pitchFamily="34" charset="0"/>
              <a:cs typeface="Arial" panose="020B0604020202020204" pitchFamily="34" charset="0"/>
            </a:endParaRPr>
          </a:p>
        </p:txBody>
      </p:sp>
      <p:sp>
        <p:nvSpPr>
          <p:cNvPr id="200715" name="Text Box 11"/>
          <p:cNvSpPr txBox="1">
            <a:spLocks noChangeArrowheads="1"/>
          </p:cNvSpPr>
          <p:nvPr/>
        </p:nvSpPr>
        <p:spPr bwMode="auto">
          <a:xfrm>
            <a:off x="911427" y="686028"/>
            <a:ext cx="11240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chemeClr val="tx1"/>
                </a:solidFill>
                <a:latin typeface="Palatino Linotype" pitchFamily="18" charset="0"/>
              </a:defRPr>
            </a:lvl1pPr>
            <a:lvl2pPr marL="742950" indent="-285750" eaLnBrk="0" hangingPunct="0">
              <a:defRPr sz="2400">
                <a:solidFill>
                  <a:schemeClr val="tx1"/>
                </a:solidFill>
                <a:latin typeface="Palatino Linotype" pitchFamily="18" charset="0"/>
              </a:defRPr>
            </a:lvl2pPr>
            <a:lvl3pPr marL="1143000" indent="-228600" eaLnBrk="0" hangingPunct="0">
              <a:defRPr sz="2400">
                <a:solidFill>
                  <a:schemeClr val="tx1"/>
                </a:solidFill>
                <a:latin typeface="Palatino Linotype" pitchFamily="18" charset="0"/>
              </a:defRPr>
            </a:lvl3pPr>
            <a:lvl4pPr marL="1600200" indent="-228600" eaLnBrk="0" hangingPunct="0">
              <a:defRPr sz="2400">
                <a:solidFill>
                  <a:schemeClr val="tx1"/>
                </a:solidFill>
                <a:latin typeface="Palatino Linotype" pitchFamily="18" charset="0"/>
              </a:defRPr>
            </a:lvl4pPr>
            <a:lvl5pPr marL="2057400" indent="-228600" eaLnBrk="0" hangingPunct="0">
              <a:defRPr sz="2400">
                <a:solidFill>
                  <a:schemeClr val="tx1"/>
                </a:solidFill>
                <a:latin typeface="Palatino Linotype" pitchFamily="18" charset="0"/>
              </a:defRPr>
            </a:lvl5pPr>
            <a:lvl6pPr marL="2514600" indent="-228600" eaLnBrk="0" fontAlgn="base" hangingPunct="0">
              <a:spcBef>
                <a:spcPct val="0"/>
              </a:spcBef>
              <a:spcAft>
                <a:spcPct val="0"/>
              </a:spcAft>
              <a:defRPr sz="2400">
                <a:solidFill>
                  <a:schemeClr val="tx1"/>
                </a:solidFill>
                <a:latin typeface="Palatino Linotype" pitchFamily="18" charset="0"/>
              </a:defRPr>
            </a:lvl6pPr>
            <a:lvl7pPr marL="2971800" indent="-228600" eaLnBrk="0" fontAlgn="base" hangingPunct="0">
              <a:spcBef>
                <a:spcPct val="0"/>
              </a:spcBef>
              <a:spcAft>
                <a:spcPct val="0"/>
              </a:spcAft>
              <a:defRPr sz="2400">
                <a:solidFill>
                  <a:schemeClr val="tx1"/>
                </a:solidFill>
                <a:latin typeface="Palatino Linotype" pitchFamily="18" charset="0"/>
              </a:defRPr>
            </a:lvl7pPr>
            <a:lvl8pPr marL="3429000" indent="-228600" eaLnBrk="0" fontAlgn="base" hangingPunct="0">
              <a:spcBef>
                <a:spcPct val="0"/>
              </a:spcBef>
              <a:spcAft>
                <a:spcPct val="0"/>
              </a:spcAft>
              <a:defRPr sz="2400">
                <a:solidFill>
                  <a:schemeClr val="tx1"/>
                </a:solidFill>
                <a:latin typeface="Palatino Linotype" pitchFamily="18" charset="0"/>
              </a:defRPr>
            </a:lvl8pPr>
            <a:lvl9pPr marL="3886200" indent="-228600" eaLnBrk="0" fontAlgn="base" hangingPunct="0">
              <a:spcBef>
                <a:spcPct val="0"/>
              </a:spcBef>
              <a:spcAft>
                <a:spcPct val="0"/>
              </a:spcAft>
              <a:defRPr sz="2400">
                <a:solidFill>
                  <a:schemeClr val="tx1"/>
                </a:solidFill>
                <a:latin typeface="Palatino Linotype" pitchFamily="18" charset="0"/>
              </a:defRPr>
            </a:lvl9pPr>
          </a:lstStyle>
          <a:p>
            <a:pPr eaLnBrk="1" hangingPunct="1"/>
            <a:r>
              <a:rPr lang="en-US" dirty="0">
                <a:latin typeface="Arial" panose="020B0604020202020204" pitchFamily="34" charset="0"/>
                <a:cs typeface="Arial" panose="020B0604020202020204" pitchFamily="34" charset="0"/>
              </a:rPr>
              <a:t>2</a:t>
            </a:r>
            <a:r>
              <a:rPr lang="el-GR" i="1" dirty="0">
                <a:latin typeface="Arial" panose="020B0604020202020204" pitchFamily="34" charset="0"/>
                <a:cs typeface="Arial" panose="020B0604020202020204" pitchFamily="34" charset="0"/>
              </a:rPr>
              <a:t>σ</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a:t>
            </a:r>
            <a:endParaRPr lang="en-US" i="1" dirty="0">
              <a:latin typeface="Arial" panose="020B0604020202020204" pitchFamily="34" charset="0"/>
              <a:cs typeface="Arial" panose="020B0604020202020204" pitchFamily="34" charset="0"/>
            </a:endParaRPr>
          </a:p>
        </p:txBody>
      </p:sp>
      <p:sp>
        <p:nvSpPr>
          <p:cNvPr id="200716" name="Text Box 12"/>
          <p:cNvSpPr txBox="1">
            <a:spLocks noChangeArrowheads="1"/>
          </p:cNvSpPr>
          <p:nvPr/>
        </p:nvSpPr>
        <p:spPr bwMode="auto">
          <a:xfrm>
            <a:off x="1010814" y="2963720"/>
            <a:ext cx="10246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chemeClr val="tx1"/>
                </a:solidFill>
                <a:latin typeface="Palatino Linotype" pitchFamily="18" charset="0"/>
              </a:defRPr>
            </a:lvl1pPr>
            <a:lvl2pPr marL="742950" indent="-285750" eaLnBrk="0" hangingPunct="0">
              <a:defRPr sz="2400">
                <a:solidFill>
                  <a:schemeClr val="tx1"/>
                </a:solidFill>
                <a:latin typeface="Palatino Linotype" pitchFamily="18" charset="0"/>
              </a:defRPr>
            </a:lvl2pPr>
            <a:lvl3pPr marL="1143000" indent="-228600" eaLnBrk="0" hangingPunct="0">
              <a:defRPr sz="2400">
                <a:solidFill>
                  <a:schemeClr val="tx1"/>
                </a:solidFill>
                <a:latin typeface="Palatino Linotype" pitchFamily="18" charset="0"/>
              </a:defRPr>
            </a:lvl3pPr>
            <a:lvl4pPr marL="1600200" indent="-228600" eaLnBrk="0" hangingPunct="0">
              <a:defRPr sz="2400">
                <a:solidFill>
                  <a:schemeClr val="tx1"/>
                </a:solidFill>
                <a:latin typeface="Palatino Linotype" pitchFamily="18" charset="0"/>
              </a:defRPr>
            </a:lvl4pPr>
            <a:lvl5pPr marL="2057400" indent="-228600" eaLnBrk="0" hangingPunct="0">
              <a:defRPr sz="2400">
                <a:solidFill>
                  <a:schemeClr val="tx1"/>
                </a:solidFill>
                <a:latin typeface="Palatino Linotype" pitchFamily="18" charset="0"/>
              </a:defRPr>
            </a:lvl5pPr>
            <a:lvl6pPr marL="2514600" indent="-228600" eaLnBrk="0" fontAlgn="base" hangingPunct="0">
              <a:spcBef>
                <a:spcPct val="0"/>
              </a:spcBef>
              <a:spcAft>
                <a:spcPct val="0"/>
              </a:spcAft>
              <a:defRPr sz="2400">
                <a:solidFill>
                  <a:schemeClr val="tx1"/>
                </a:solidFill>
                <a:latin typeface="Palatino Linotype" pitchFamily="18" charset="0"/>
              </a:defRPr>
            </a:lvl6pPr>
            <a:lvl7pPr marL="2971800" indent="-228600" eaLnBrk="0" fontAlgn="base" hangingPunct="0">
              <a:spcBef>
                <a:spcPct val="0"/>
              </a:spcBef>
              <a:spcAft>
                <a:spcPct val="0"/>
              </a:spcAft>
              <a:defRPr sz="2400">
                <a:solidFill>
                  <a:schemeClr val="tx1"/>
                </a:solidFill>
                <a:latin typeface="Palatino Linotype" pitchFamily="18" charset="0"/>
              </a:defRPr>
            </a:lvl7pPr>
            <a:lvl8pPr marL="3429000" indent="-228600" eaLnBrk="0" fontAlgn="base" hangingPunct="0">
              <a:spcBef>
                <a:spcPct val="0"/>
              </a:spcBef>
              <a:spcAft>
                <a:spcPct val="0"/>
              </a:spcAft>
              <a:defRPr sz="2400">
                <a:solidFill>
                  <a:schemeClr val="tx1"/>
                </a:solidFill>
                <a:latin typeface="Palatino Linotype" pitchFamily="18" charset="0"/>
              </a:defRPr>
            </a:lvl8pPr>
            <a:lvl9pPr marL="3886200" indent="-228600" eaLnBrk="0" fontAlgn="base" hangingPunct="0">
              <a:spcBef>
                <a:spcPct val="0"/>
              </a:spcBef>
              <a:spcAft>
                <a:spcPct val="0"/>
              </a:spcAft>
              <a:defRPr sz="2400">
                <a:solidFill>
                  <a:schemeClr val="tx1"/>
                </a:solidFill>
                <a:latin typeface="Palatino Linotype" pitchFamily="18" charset="0"/>
              </a:defRPr>
            </a:lvl9pPr>
          </a:lstStyle>
          <a:p>
            <a:pPr eaLnBrk="1" hangingPunct="1"/>
            <a:r>
              <a:rPr lang="en-US" dirty="0">
                <a:latin typeface="Arial" panose="020B0604020202020204" pitchFamily="34" charset="0"/>
                <a:cs typeface="Arial" panose="020B0604020202020204" pitchFamily="34" charset="0"/>
              </a:rPr>
              <a:t>1</a:t>
            </a:r>
            <a:r>
              <a:rPr lang="el-GR" i="1" dirty="0">
                <a:latin typeface="Arial" panose="020B0604020202020204" pitchFamily="34" charset="0"/>
                <a:cs typeface="Arial" panose="020B0604020202020204" pitchFamily="34" charset="0"/>
              </a:rPr>
              <a:t>π</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a:t>
            </a:r>
            <a:endParaRPr lang="en-US" i="1" dirty="0">
              <a:latin typeface="Arial" panose="020B0604020202020204" pitchFamily="34" charset="0"/>
              <a:cs typeface="Arial" panose="020B0604020202020204" pitchFamily="34" charset="0"/>
            </a:endParaRPr>
          </a:p>
        </p:txBody>
      </p:sp>
      <p:sp>
        <p:nvSpPr>
          <p:cNvPr id="200717" name="Text Box 13"/>
          <p:cNvSpPr txBox="1">
            <a:spLocks noChangeArrowheads="1"/>
          </p:cNvSpPr>
          <p:nvPr/>
        </p:nvSpPr>
        <p:spPr bwMode="auto">
          <a:xfrm>
            <a:off x="890588" y="1509912"/>
            <a:ext cx="11448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chemeClr val="tx1"/>
                </a:solidFill>
                <a:latin typeface="Palatino Linotype" pitchFamily="18" charset="0"/>
              </a:defRPr>
            </a:lvl1pPr>
            <a:lvl2pPr marL="742950" indent="-285750" eaLnBrk="0" hangingPunct="0">
              <a:defRPr sz="2400">
                <a:solidFill>
                  <a:schemeClr val="tx1"/>
                </a:solidFill>
                <a:latin typeface="Palatino Linotype" pitchFamily="18" charset="0"/>
              </a:defRPr>
            </a:lvl2pPr>
            <a:lvl3pPr marL="1143000" indent="-228600" eaLnBrk="0" hangingPunct="0">
              <a:defRPr sz="2400">
                <a:solidFill>
                  <a:schemeClr val="tx1"/>
                </a:solidFill>
                <a:latin typeface="Palatino Linotype" pitchFamily="18" charset="0"/>
              </a:defRPr>
            </a:lvl3pPr>
            <a:lvl4pPr marL="1600200" indent="-228600" eaLnBrk="0" hangingPunct="0">
              <a:defRPr sz="2400">
                <a:solidFill>
                  <a:schemeClr val="tx1"/>
                </a:solidFill>
                <a:latin typeface="Palatino Linotype" pitchFamily="18" charset="0"/>
              </a:defRPr>
            </a:lvl4pPr>
            <a:lvl5pPr marL="2057400" indent="-228600" eaLnBrk="0" hangingPunct="0">
              <a:defRPr sz="2400">
                <a:solidFill>
                  <a:schemeClr val="tx1"/>
                </a:solidFill>
                <a:latin typeface="Palatino Linotype" pitchFamily="18" charset="0"/>
              </a:defRPr>
            </a:lvl5pPr>
            <a:lvl6pPr marL="2514600" indent="-228600" eaLnBrk="0" fontAlgn="base" hangingPunct="0">
              <a:spcBef>
                <a:spcPct val="0"/>
              </a:spcBef>
              <a:spcAft>
                <a:spcPct val="0"/>
              </a:spcAft>
              <a:defRPr sz="2400">
                <a:solidFill>
                  <a:schemeClr val="tx1"/>
                </a:solidFill>
                <a:latin typeface="Palatino Linotype" pitchFamily="18" charset="0"/>
              </a:defRPr>
            </a:lvl6pPr>
            <a:lvl7pPr marL="2971800" indent="-228600" eaLnBrk="0" fontAlgn="base" hangingPunct="0">
              <a:spcBef>
                <a:spcPct val="0"/>
              </a:spcBef>
              <a:spcAft>
                <a:spcPct val="0"/>
              </a:spcAft>
              <a:defRPr sz="2400">
                <a:solidFill>
                  <a:schemeClr val="tx1"/>
                </a:solidFill>
                <a:latin typeface="Palatino Linotype" pitchFamily="18" charset="0"/>
              </a:defRPr>
            </a:lvl7pPr>
            <a:lvl8pPr marL="3429000" indent="-228600" eaLnBrk="0" fontAlgn="base" hangingPunct="0">
              <a:spcBef>
                <a:spcPct val="0"/>
              </a:spcBef>
              <a:spcAft>
                <a:spcPct val="0"/>
              </a:spcAft>
              <a:defRPr sz="2400">
                <a:solidFill>
                  <a:schemeClr val="tx1"/>
                </a:solidFill>
                <a:latin typeface="Palatino Linotype" pitchFamily="18" charset="0"/>
              </a:defRPr>
            </a:lvl8pPr>
            <a:lvl9pPr marL="3886200" indent="-228600" eaLnBrk="0" fontAlgn="base" hangingPunct="0">
              <a:spcBef>
                <a:spcPct val="0"/>
              </a:spcBef>
              <a:spcAft>
                <a:spcPct val="0"/>
              </a:spcAft>
              <a:defRPr sz="2400">
                <a:solidFill>
                  <a:schemeClr val="tx1"/>
                </a:solidFill>
                <a:latin typeface="Palatino Linotype" pitchFamily="18" charset="0"/>
              </a:defRPr>
            </a:lvl9pPr>
          </a:lstStyle>
          <a:p>
            <a:pPr eaLnBrk="1" hangingPunct="1"/>
            <a:r>
              <a:rPr lang="en-US" dirty="0">
                <a:latin typeface="Arial" panose="020B0604020202020204" pitchFamily="34" charset="0"/>
                <a:cs typeface="Arial" panose="020B0604020202020204" pitchFamily="34" charset="0"/>
              </a:rPr>
              <a:t>1</a:t>
            </a:r>
            <a:r>
              <a:rPr lang="el-GR" i="1" dirty="0">
                <a:latin typeface="Arial" panose="020B0604020202020204" pitchFamily="34" charset="0"/>
                <a:cs typeface="Arial" panose="020B0604020202020204" pitchFamily="34" charset="0"/>
              </a:rPr>
              <a:t>π</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a:t>
            </a:r>
            <a:endParaRPr lang="en-US" i="1" dirty="0">
              <a:latin typeface="Arial" panose="020B0604020202020204" pitchFamily="34" charset="0"/>
              <a:cs typeface="Arial" panose="020B0604020202020204" pitchFamily="34" charset="0"/>
            </a:endParaRPr>
          </a:p>
        </p:txBody>
      </p:sp>
      <p:sp>
        <p:nvSpPr>
          <p:cNvPr id="200720" name="Text Box 16"/>
          <p:cNvSpPr txBox="1">
            <a:spLocks noChangeArrowheads="1"/>
          </p:cNvSpPr>
          <p:nvPr/>
        </p:nvSpPr>
        <p:spPr bwMode="auto">
          <a:xfrm>
            <a:off x="1128713" y="6393657"/>
            <a:ext cx="26500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chemeClr val="tx1"/>
                </a:solidFill>
                <a:latin typeface="Palatino Linotype" pitchFamily="18" charset="0"/>
              </a:defRPr>
            </a:lvl1pPr>
            <a:lvl2pPr marL="742950" indent="-285750" eaLnBrk="0" hangingPunct="0">
              <a:defRPr sz="2400">
                <a:solidFill>
                  <a:schemeClr val="tx1"/>
                </a:solidFill>
                <a:latin typeface="Palatino Linotype" pitchFamily="18" charset="0"/>
              </a:defRPr>
            </a:lvl2pPr>
            <a:lvl3pPr marL="1143000" indent="-228600" eaLnBrk="0" hangingPunct="0">
              <a:defRPr sz="2400">
                <a:solidFill>
                  <a:schemeClr val="tx1"/>
                </a:solidFill>
                <a:latin typeface="Palatino Linotype" pitchFamily="18" charset="0"/>
              </a:defRPr>
            </a:lvl3pPr>
            <a:lvl4pPr marL="1600200" indent="-228600" eaLnBrk="0" hangingPunct="0">
              <a:defRPr sz="2400">
                <a:solidFill>
                  <a:schemeClr val="tx1"/>
                </a:solidFill>
                <a:latin typeface="Palatino Linotype" pitchFamily="18" charset="0"/>
              </a:defRPr>
            </a:lvl4pPr>
            <a:lvl5pPr marL="2057400" indent="-228600" eaLnBrk="0" hangingPunct="0">
              <a:defRPr sz="2400">
                <a:solidFill>
                  <a:schemeClr val="tx1"/>
                </a:solidFill>
                <a:latin typeface="Palatino Linotype" pitchFamily="18" charset="0"/>
              </a:defRPr>
            </a:lvl5pPr>
            <a:lvl6pPr marL="2514600" indent="-228600" eaLnBrk="0" fontAlgn="base" hangingPunct="0">
              <a:spcBef>
                <a:spcPct val="0"/>
              </a:spcBef>
              <a:spcAft>
                <a:spcPct val="0"/>
              </a:spcAft>
              <a:defRPr sz="2400">
                <a:solidFill>
                  <a:schemeClr val="tx1"/>
                </a:solidFill>
                <a:latin typeface="Palatino Linotype" pitchFamily="18" charset="0"/>
              </a:defRPr>
            </a:lvl6pPr>
            <a:lvl7pPr marL="2971800" indent="-228600" eaLnBrk="0" fontAlgn="base" hangingPunct="0">
              <a:spcBef>
                <a:spcPct val="0"/>
              </a:spcBef>
              <a:spcAft>
                <a:spcPct val="0"/>
              </a:spcAft>
              <a:defRPr sz="2400">
                <a:solidFill>
                  <a:schemeClr val="tx1"/>
                </a:solidFill>
                <a:latin typeface="Palatino Linotype" pitchFamily="18" charset="0"/>
              </a:defRPr>
            </a:lvl7pPr>
            <a:lvl8pPr marL="3429000" indent="-228600" eaLnBrk="0" fontAlgn="base" hangingPunct="0">
              <a:spcBef>
                <a:spcPct val="0"/>
              </a:spcBef>
              <a:spcAft>
                <a:spcPct val="0"/>
              </a:spcAft>
              <a:defRPr sz="2400">
                <a:solidFill>
                  <a:schemeClr val="tx1"/>
                </a:solidFill>
                <a:latin typeface="Palatino Linotype" pitchFamily="18" charset="0"/>
              </a:defRPr>
            </a:lvl8pPr>
            <a:lvl9pPr marL="3886200" indent="-228600" eaLnBrk="0" fontAlgn="base" hangingPunct="0">
              <a:spcBef>
                <a:spcPct val="0"/>
              </a:spcBef>
              <a:spcAft>
                <a:spcPct val="0"/>
              </a:spcAft>
              <a:defRPr sz="2400">
                <a:solidFill>
                  <a:schemeClr val="tx1"/>
                </a:solidFill>
                <a:latin typeface="Palatino Linotype" pitchFamily="18" charset="0"/>
              </a:defRPr>
            </a:lvl9pPr>
          </a:lstStyle>
          <a:p>
            <a:pPr eaLnBrk="1" hangingPunct="1"/>
            <a:r>
              <a:rPr lang="en-US">
                <a:latin typeface="Arial" panose="020B0604020202020204" pitchFamily="34" charset="0"/>
                <a:cs typeface="Arial" panose="020B0604020202020204" pitchFamily="34" charset="0"/>
              </a:rPr>
              <a:t>without s-p mixing</a:t>
            </a:r>
          </a:p>
        </p:txBody>
      </p:sp>
      <p:sp>
        <p:nvSpPr>
          <p:cNvPr id="959505" name="Text Box 17"/>
          <p:cNvSpPr txBox="1">
            <a:spLocks noChangeArrowheads="1"/>
          </p:cNvSpPr>
          <p:nvPr/>
        </p:nvSpPr>
        <p:spPr bwMode="auto">
          <a:xfrm>
            <a:off x="5370513" y="6393657"/>
            <a:ext cx="22220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chemeClr val="tx1"/>
                </a:solidFill>
                <a:latin typeface="Palatino Linotype" pitchFamily="18" charset="0"/>
              </a:defRPr>
            </a:lvl1pPr>
            <a:lvl2pPr marL="742950" indent="-285750" eaLnBrk="0" hangingPunct="0">
              <a:defRPr sz="2400">
                <a:solidFill>
                  <a:schemeClr val="tx1"/>
                </a:solidFill>
                <a:latin typeface="Palatino Linotype" pitchFamily="18" charset="0"/>
              </a:defRPr>
            </a:lvl2pPr>
            <a:lvl3pPr marL="1143000" indent="-228600" eaLnBrk="0" hangingPunct="0">
              <a:defRPr sz="2400">
                <a:solidFill>
                  <a:schemeClr val="tx1"/>
                </a:solidFill>
                <a:latin typeface="Palatino Linotype" pitchFamily="18" charset="0"/>
              </a:defRPr>
            </a:lvl3pPr>
            <a:lvl4pPr marL="1600200" indent="-228600" eaLnBrk="0" hangingPunct="0">
              <a:defRPr sz="2400">
                <a:solidFill>
                  <a:schemeClr val="tx1"/>
                </a:solidFill>
                <a:latin typeface="Palatino Linotype" pitchFamily="18" charset="0"/>
              </a:defRPr>
            </a:lvl4pPr>
            <a:lvl5pPr marL="2057400" indent="-228600" eaLnBrk="0" hangingPunct="0">
              <a:defRPr sz="2400">
                <a:solidFill>
                  <a:schemeClr val="tx1"/>
                </a:solidFill>
                <a:latin typeface="Palatino Linotype" pitchFamily="18" charset="0"/>
              </a:defRPr>
            </a:lvl5pPr>
            <a:lvl6pPr marL="2514600" indent="-228600" eaLnBrk="0" fontAlgn="base" hangingPunct="0">
              <a:spcBef>
                <a:spcPct val="0"/>
              </a:spcBef>
              <a:spcAft>
                <a:spcPct val="0"/>
              </a:spcAft>
              <a:defRPr sz="2400">
                <a:solidFill>
                  <a:schemeClr val="tx1"/>
                </a:solidFill>
                <a:latin typeface="Palatino Linotype" pitchFamily="18" charset="0"/>
              </a:defRPr>
            </a:lvl6pPr>
            <a:lvl7pPr marL="2971800" indent="-228600" eaLnBrk="0" fontAlgn="base" hangingPunct="0">
              <a:spcBef>
                <a:spcPct val="0"/>
              </a:spcBef>
              <a:spcAft>
                <a:spcPct val="0"/>
              </a:spcAft>
              <a:defRPr sz="2400">
                <a:solidFill>
                  <a:schemeClr val="tx1"/>
                </a:solidFill>
                <a:latin typeface="Palatino Linotype" pitchFamily="18" charset="0"/>
              </a:defRPr>
            </a:lvl7pPr>
            <a:lvl8pPr marL="3429000" indent="-228600" eaLnBrk="0" fontAlgn="base" hangingPunct="0">
              <a:spcBef>
                <a:spcPct val="0"/>
              </a:spcBef>
              <a:spcAft>
                <a:spcPct val="0"/>
              </a:spcAft>
              <a:defRPr sz="2400">
                <a:solidFill>
                  <a:schemeClr val="tx1"/>
                </a:solidFill>
                <a:latin typeface="Palatino Linotype" pitchFamily="18" charset="0"/>
              </a:defRPr>
            </a:lvl8pPr>
            <a:lvl9pPr marL="3886200" indent="-228600" eaLnBrk="0" fontAlgn="base" hangingPunct="0">
              <a:spcBef>
                <a:spcPct val="0"/>
              </a:spcBef>
              <a:spcAft>
                <a:spcPct val="0"/>
              </a:spcAft>
              <a:defRPr sz="2400">
                <a:solidFill>
                  <a:schemeClr val="tx1"/>
                </a:solidFill>
                <a:latin typeface="Palatino Linotype" pitchFamily="18" charset="0"/>
              </a:defRPr>
            </a:lvl9pPr>
          </a:lstStyle>
          <a:p>
            <a:pPr eaLnBrk="1" hangingPunct="1"/>
            <a:r>
              <a:rPr lang="en-US" dirty="0">
                <a:latin typeface="Arial" panose="020B0604020202020204" pitchFamily="34" charset="0"/>
                <a:cs typeface="Arial" panose="020B0604020202020204" pitchFamily="34" charset="0"/>
              </a:rPr>
              <a:t>with s-p mixing</a:t>
            </a:r>
          </a:p>
        </p:txBody>
      </p:sp>
      <p:pic>
        <p:nvPicPr>
          <p:cNvPr id="3" name="Picture 2">
            <a:extLst>
              <a:ext uri="{FF2B5EF4-FFF2-40B4-BE49-F238E27FC236}">
                <a16:creationId xmlns:a16="http://schemas.microsoft.com/office/drawing/2014/main" id="{2CBFEBE2-9429-493F-A199-3E32753FCD73}"/>
              </a:ext>
            </a:extLst>
          </p:cNvPr>
          <p:cNvPicPr>
            <a:picLocks noChangeAspect="1"/>
          </p:cNvPicPr>
          <p:nvPr/>
        </p:nvPicPr>
        <p:blipFill rotWithShape="1">
          <a:blip r:embed="rId4"/>
          <a:srcRect r="61888"/>
          <a:stretch/>
        </p:blipFill>
        <p:spPr>
          <a:xfrm>
            <a:off x="1959404" y="-160753"/>
            <a:ext cx="2146971" cy="6706181"/>
          </a:xfrm>
          <a:prstGeom prst="rect">
            <a:avLst/>
          </a:prstGeom>
        </p:spPr>
      </p:pic>
      <p:pic>
        <p:nvPicPr>
          <p:cNvPr id="86" name="Picture 85">
            <a:extLst>
              <a:ext uri="{FF2B5EF4-FFF2-40B4-BE49-F238E27FC236}">
                <a16:creationId xmlns:a16="http://schemas.microsoft.com/office/drawing/2014/main" id="{AC30FEE9-2DCE-403C-98F9-94F0823AAA3C}"/>
              </a:ext>
            </a:extLst>
          </p:cNvPr>
          <p:cNvPicPr>
            <a:picLocks noChangeAspect="1"/>
          </p:cNvPicPr>
          <p:nvPr/>
        </p:nvPicPr>
        <p:blipFill rotWithShape="1">
          <a:blip r:embed="rId4"/>
          <a:srcRect l="36936"/>
          <a:stretch/>
        </p:blipFill>
        <p:spPr>
          <a:xfrm>
            <a:off x="4034445" y="-160754"/>
            <a:ext cx="3552498" cy="6706181"/>
          </a:xfrm>
          <a:prstGeom prst="rect">
            <a:avLst/>
          </a:prstGeom>
        </p:spPr>
      </p:pic>
    </p:spTree>
    <p:custDataLst>
      <p:tags r:id="rId1"/>
    </p:custDataLst>
    <p:extLst>
      <p:ext uri="{BB962C8B-B14F-4D97-AF65-F5344CB8AC3E}">
        <p14:creationId xmlns:p14="http://schemas.microsoft.com/office/powerpoint/2010/main" val="5116073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949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5949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5949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5949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5949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5949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5950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9490" grpId="0"/>
      <p:bldP spid="959491" grpId="0"/>
      <p:bldP spid="959492" grpId="0"/>
      <p:bldP spid="959493" grpId="0"/>
      <p:bldP spid="959494" grpId="0"/>
      <p:bldP spid="959495" grpId="0"/>
      <p:bldP spid="95950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Box 111"/>
          <p:cNvSpPr txBox="1"/>
          <p:nvPr/>
        </p:nvSpPr>
        <p:spPr>
          <a:xfrm>
            <a:off x="2191826" y="916107"/>
            <a:ext cx="772969"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Z ≤ 7 </a:t>
            </a:r>
          </a:p>
        </p:txBody>
      </p:sp>
      <p:sp>
        <p:nvSpPr>
          <p:cNvPr id="113" name="TextBox 112"/>
          <p:cNvSpPr txBox="1"/>
          <p:nvPr/>
        </p:nvSpPr>
        <p:spPr>
          <a:xfrm>
            <a:off x="1722948" y="1313497"/>
            <a:ext cx="1710725" cy="646331"/>
          </a:xfrm>
          <a:prstGeom prst="rect">
            <a:avLst/>
          </a:prstGeom>
          <a:noFill/>
        </p:spPr>
        <p:txBody>
          <a:bodyPr wrap="none" rtlCol="0">
            <a:spAutoFit/>
          </a:bodyPr>
          <a:lstStyle/>
          <a:p>
            <a:pPr algn="ctr"/>
            <a:r>
              <a:rPr lang="en-US" dirty="0">
                <a:latin typeface="Arial" panose="020B0604020202020204" pitchFamily="34" charset="0"/>
                <a:cs typeface="Arial" panose="020B0604020202020204" pitchFamily="34" charset="0"/>
              </a:rPr>
              <a:t>with s-p mixing</a:t>
            </a:r>
          </a:p>
          <a:p>
            <a:pPr algn="ctr"/>
            <a:r>
              <a:rPr lang="en-US" dirty="0">
                <a:latin typeface="Arial" panose="020B0604020202020204" pitchFamily="34" charset="0"/>
                <a:cs typeface="Arial" panose="020B0604020202020204" pitchFamily="34" charset="0"/>
              </a:rPr>
              <a:t>Example: N</a:t>
            </a:r>
            <a:r>
              <a:rPr lang="en-US" baseline="-25000" dirty="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p:txBody>
      </p:sp>
      <p:sp>
        <p:nvSpPr>
          <p:cNvPr id="114" name="TextBox 113"/>
          <p:cNvSpPr txBox="1"/>
          <p:nvPr/>
        </p:nvSpPr>
        <p:spPr>
          <a:xfrm>
            <a:off x="6024807" y="916107"/>
            <a:ext cx="772969"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Z ≥ 8 </a:t>
            </a:r>
          </a:p>
        </p:txBody>
      </p:sp>
      <p:sp>
        <p:nvSpPr>
          <p:cNvPr id="115" name="TextBox 114"/>
          <p:cNvSpPr txBox="1"/>
          <p:nvPr/>
        </p:nvSpPr>
        <p:spPr>
          <a:xfrm>
            <a:off x="5395628" y="1313497"/>
            <a:ext cx="2031325" cy="646331"/>
          </a:xfrm>
          <a:prstGeom prst="rect">
            <a:avLst/>
          </a:prstGeom>
          <a:noFill/>
        </p:spPr>
        <p:txBody>
          <a:bodyPr wrap="none" rtlCol="0">
            <a:spAutoFit/>
          </a:bodyPr>
          <a:lstStyle/>
          <a:p>
            <a:pPr algn="ctr"/>
            <a:r>
              <a:rPr lang="en-US" dirty="0">
                <a:latin typeface="Arial" panose="020B0604020202020204" pitchFamily="34" charset="0"/>
                <a:cs typeface="Arial" panose="020B0604020202020204" pitchFamily="34" charset="0"/>
              </a:rPr>
              <a:t>without s-p mixing</a:t>
            </a:r>
          </a:p>
          <a:p>
            <a:pPr algn="ctr"/>
            <a:r>
              <a:rPr lang="en-US" dirty="0">
                <a:latin typeface="Arial" panose="020B0604020202020204" pitchFamily="34" charset="0"/>
                <a:cs typeface="Arial" panose="020B0604020202020204" pitchFamily="34" charset="0"/>
              </a:rPr>
              <a:t>Example: O</a:t>
            </a:r>
            <a:r>
              <a:rPr lang="en-US" baseline="-25000" dirty="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p:txBody>
      </p:sp>
      <p:grpSp>
        <p:nvGrpSpPr>
          <p:cNvPr id="35" name="Group 34"/>
          <p:cNvGrpSpPr/>
          <p:nvPr/>
        </p:nvGrpSpPr>
        <p:grpSpPr>
          <a:xfrm>
            <a:off x="1576817" y="2024840"/>
            <a:ext cx="1719403" cy="3290391"/>
            <a:chOff x="1720038" y="2267214"/>
            <a:chExt cx="1719403" cy="3290391"/>
          </a:xfrm>
        </p:grpSpPr>
        <p:cxnSp>
          <p:nvCxnSpPr>
            <p:cNvPr id="60" name="Straight Connector 59">
              <a:extLst>
                <a:ext uri="{FF2B5EF4-FFF2-40B4-BE49-F238E27FC236}">
                  <a16:creationId xmlns:a16="http://schemas.microsoft.com/office/drawing/2014/main" id="{896085E1-5095-45D0-B8E4-A0B8126E5410}"/>
                </a:ext>
              </a:extLst>
            </p:cNvPr>
            <p:cNvCxnSpPr/>
            <p:nvPr/>
          </p:nvCxnSpPr>
          <p:spPr>
            <a:xfrm>
              <a:off x="2627983" y="4639251"/>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12C7A98-4E30-44B4-8F8C-0DEBA627DBBB}"/>
                </a:ext>
              </a:extLst>
            </p:cNvPr>
            <p:cNvCxnSpPr/>
            <p:nvPr/>
          </p:nvCxnSpPr>
          <p:spPr>
            <a:xfrm>
              <a:off x="2627983" y="5461777"/>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ED6D0753-333D-45C3-8A96-621A0AB84CE9}"/>
                </a:ext>
              </a:extLst>
            </p:cNvPr>
            <p:cNvCxnSpPr/>
            <p:nvPr/>
          </p:nvCxnSpPr>
          <p:spPr>
            <a:xfrm>
              <a:off x="2182350" y="3817330"/>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389E973C-78B4-44FE-8485-9EBC79BCE856}"/>
                </a:ext>
              </a:extLst>
            </p:cNvPr>
            <p:cNvSpPr txBox="1"/>
            <p:nvPr/>
          </p:nvSpPr>
          <p:spPr>
            <a:xfrm>
              <a:off x="2178750" y="4402054"/>
              <a:ext cx="54534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σ</a:t>
              </a:r>
              <a:r>
                <a:rPr lang="en-US" dirty="0">
                  <a:latin typeface="Arial" panose="020B0604020202020204" pitchFamily="34" charset="0"/>
                  <a:cs typeface="Arial" panose="020B0604020202020204" pitchFamily="34" charset="0"/>
                </a:rPr>
                <a:t>*</a:t>
              </a:r>
            </a:p>
          </p:txBody>
        </p:sp>
        <p:sp>
          <p:nvSpPr>
            <p:cNvPr id="74" name="TextBox 73">
              <a:extLst>
                <a:ext uri="{FF2B5EF4-FFF2-40B4-BE49-F238E27FC236}">
                  <a16:creationId xmlns:a16="http://schemas.microsoft.com/office/drawing/2014/main" id="{81831C7E-05F3-417E-943A-E8BD24702487}"/>
                </a:ext>
              </a:extLst>
            </p:cNvPr>
            <p:cNvSpPr txBox="1"/>
            <p:nvPr/>
          </p:nvSpPr>
          <p:spPr>
            <a:xfrm>
              <a:off x="1764922" y="3632664"/>
              <a:ext cx="471604"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π</a:t>
              </a:r>
              <a:endParaRPr lang="en-US" baseline="-25000" dirty="0">
                <a:latin typeface="Arial" panose="020B0604020202020204" pitchFamily="34" charset="0"/>
                <a:cs typeface="Arial" panose="020B0604020202020204" pitchFamily="34" charset="0"/>
              </a:endParaRPr>
            </a:p>
          </p:txBody>
        </p:sp>
        <p:cxnSp>
          <p:nvCxnSpPr>
            <p:cNvPr id="81" name="Straight Connector 80">
              <a:extLst>
                <a:ext uri="{FF2B5EF4-FFF2-40B4-BE49-F238E27FC236}">
                  <a16:creationId xmlns:a16="http://schemas.microsoft.com/office/drawing/2014/main" id="{958400F9-E586-43A1-93FF-B47EB1B9BEFD}"/>
                </a:ext>
              </a:extLst>
            </p:cNvPr>
            <p:cNvCxnSpPr/>
            <p:nvPr/>
          </p:nvCxnSpPr>
          <p:spPr>
            <a:xfrm>
              <a:off x="3042626" y="3817330"/>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02663D5-5FBE-4D1C-AEB2-B175D33DE0C2}"/>
                </a:ext>
              </a:extLst>
            </p:cNvPr>
            <p:cNvCxnSpPr/>
            <p:nvPr/>
          </p:nvCxnSpPr>
          <p:spPr>
            <a:xfrm>
              <a:off x="2645099" y="3392864"/>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D5D953C0-440B-48B2-AFAD-D43668D8A1B9}"/>
                </a:ext>
              </a:extLst>
            </p:cNvPr>
            <p:cNvCxnSpPr/>
            <p:nvPr/>
          </p:nvCxnSpPr>
          <p:spPr>
            <a:xfrm>
              <a:off x="2182350" y="2936717"/>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CD20CF9F-D7C3-4408-BAE8-818E384ABBB5}"/>
                </a:ext>
              </a:extLst>
            </p:cNvPr>
            <p:cNvCxnSpPr/>
            <p:nvPr/>
          </p:nvCxnSpPr>
          <p:spPr>
            <a:xfrm>
              <a:off x="3042626" y="2936717"/>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9DE4DD7-E2FE-43BA-9655-D217A1C283DA}"/>
                </a:ext>
              </a:extLst>
            </p:cNvPr>
            <p:cNvCxnSpPr/>
            <p:nvPr/>
          </p:nvCxnSpPr>
          <p:spPr>
            <a:xfrm>
              <a:off x="2645099" y="2512251"/>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9B7CA2B6-B17D-471D-A7CF-06E6BE717D92}"/>
                </a:ext>
              </a:extLst>
            </p:cNvPr>
            <p:cNvSpPr txBox="1"/>
            <p:nvPr/>
          </p:nvSpPr>
          <p:spPr>
            <a:xfrm>
              <a:off x="1720038" y="2719765"/>
              <a:ext cx="56137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π</a:t>
              </a:r>
              <a:r>
                <a:rPr lang="en-US" dirty="0">
                  <a:latin typeface="Arial" panose="020B0604020202020204" pitchFamily="34" charset="0"/>
                  <a:cs typeface="Arial" panose="020B0604020202020204" pitchFamily="34" charset="0"/>
                </a:rPr>
                <a:t>*</a:t>
              </a:r>
              <a:endParaRPr lang="en-US" baseline="-25000" dirty="0">
                <a:latin typeface="Arial" panose="020B0604020202020204" pitchFamily="34" charset="0"/>
                <a:cs typeface="Arial" panose="020B0604020202020204" pitchFamily="34" charset="0"/>
              </a:endParaRPr>
            </a:p>
          </p:txBody>
        </p:sp>
        <p:sp>
          <p:nvSpPr>
            <p:cNvPr id="87" name="TextBox 86">
              <a:extLst>
                <a:ext uri="{FF2B5EF4-FFF2-40B4-BE49-F238E27FC236}">
                  <a16:creationId xmlns:a16="http://schemas.microsoft.com/office/drawing/2014/main" id="{3CA129DE-5836-42A5-8527-EDF6FFA3AADA}"/>
                </a:ext>
              </a:extLst>
            </p:cNvPr>
            <p:cNvSpPr txBox="1"/>
            <p:nvPr/>
          </p:nvSpPr>
          <p:spPr>
            <a:xfrm>
              <a:off x="2194749" y="3176214"/>
              <a:ext cx="455574"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a:t>
              </a:r>
              <a:r>
                <a:rPr lang="el-GR" dirty="0">
                  <a:latin typeface="Arial" panose="020B0604020202020204" pitchFamily="34" charset="0"/>
                  <a:cs typeface="Arial" panose="020B0604020202020204" pitchFamily="34" charset="0"/>
                </a:rPr>
                <a:t>σ</a:t>
              </a:r>
              <a:endParaRPr lang="en-US" dirty="0">
                <a:latin typeface="Arial" panose="020B0604020202020204" pitchFamily="34" charset="0"/>
                <a:cs typeface="Arial" panose="020B0604020202020204" pitchFamily="34" charset="0"/>
              </a:endParaRPr>
            </a:p>
          </p:txBody>
        </p:sp>
        <p:sp>
          <p:nvSpPr>
            <p:cNvPr id="88" name="TextBox 87">
              <a:extLst>
                <a:ext uri="{FF2B5EF4-FFF2-40B4-BE49-F238E27FC236}">
                  <a16:creationId xmlns:a16="http://schemas.microsoft.com/office/drawing/2014/main" id="{101D8332-654E-4F73-963F-B7C80F78E8EB}"/>
                </a:ext>
              </a:extLst>
            </p:cNvPr>
            <p:cNvSpPr txBox="1"/>
            <p:nvPr/>
          </p:nvSpPr>
          <p:spPr>
            <a:xfrm>
              <a:off x="2177814" y="2267214"/>
              <a:ext cx="54534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a:t>
              </a:r>
              <a:r>
                <a:rPr lang="el-GR" dirty="0">
                  <a:latin typeface="Arial" panose="020B0604020202020204" pitchFamily="34" charset="0"/>
                  <a:cs typeface="Arial" panose="020B0604020202020204" pitchFamily="34" charset="0"/>
                </a:rPr>
                <a:t>σ</a:t>
              </a:r>
              <a:r>
                <a:rPr lang="en-US" dirty="0">
                  <a:latin typeface="Arial" panose="020B0604020202020204" pitchFamily="34" charset="0"/>
                  <a:cs typeface="Arial" panose="020B0604020202020204" pitchFamily="34" charset="0"/>
                </a:rPr>
                <a:t>*</a:t>
              </a:r>
            </a:p>
          </p:txBody>
        </p:sp>
        <p:sp>
          <p:nvSpPr>
            <p:cNvPr id="111" name="TextBox 110">
              <a:extLst>
                <a:ext uri="{FF2B5EF4-FFF2-40B4-BE49-F238E27FC236}">
                  <a16:creationId xmlns:a16="http://schemas.microsoft.com/office/drawing/2014/main" id="{8DEBEA2B-7495-4F84-B718-BF10D44A8425}"/>
                </a:ext>
              </a:extLst>
            </p:cNvPr>
            <p:cNvSpPr txBox="1"/>
            <p:nvPr/>
          </p:nvSpPr>
          <p:spPr>
            <a:xfrm>
              <a:off x="2189525" y="5188273"/>
              <a:ext cx="455574"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σ</a:t>
              </a:r>
              <a:endParaRPr lang="en-US" dirty="0">
                <a:latin typeface="Arial" panose="020B0604020202020204" pitchFamily="34" charset="0"/>
                <a:cs typeface="Arial" panose="020B0604020202020204" pitchFamily="34" charset="0"/>
              </a:endParaRPr>
            </a:p>
          </p:txBody>
        </p:sp>
      </p:grpSp>
      <p:grpSp>
        <p:nvGrpSpPr>
          <p:cNvPr id="36" name="Group 35"/>
          <p:cNvGrpSpPr/>
          <p:nvPr/>
        </p:nvGrpSpPr>
        <p:grpSpPr>
          <a:xfrm>
            <a:off x="5464502" y="2028350"/>
            <a:ext cx="1730636" cy="3281851"/>
            <a:chOff x="5519587" y="2270724"/>
            <a:chExt cx="1730636" cy="3281851"/>
          </a:xfrm>
        </p:grpSpPr>
        <p:cxnSp>
          <p:nvCxnSpPr>
            <p:cNvPr id="3" name="Straight Connector 2">
              <a:extLst>
                <a:ext uri="{FF2B5EF4-FFF2-40B4-BE49-F238E27FC236}">
                  <a16:creationId xmlns:a16="http://schemas.microsoft.com/office/drawing/2014/main" id="{510A3DCC-CF4E-4E97-84FB-B379B3638A70}"/>
                </a:ext>
              </a:extLst>
            </p:cNvPr>
            <p:cNvCxnSpPr/>
            <p:nvPr/>
          </p:nvCxnSpPr>
          <p:spPr>
            <a:xfrm>
              <a:off x="6416515" y="4642761"/>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A3A41342-0433-4C6D-8C0E-0C32A0361E4A}"/>
                </a:ext>
              </a:extLst>
            </p:cNvPr>
            <p:cNvCxnSpPr/>
            <p:nvPr/>
          </p:nvCxnSpPr>
          <p:spPr>
            <a:xfrm>
              <a:off x="6416515" y="5465287"/>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73715E4-2E20-4E82-BCB7-A4D53AEEAB65}"/>
                </a:ext>
              </a:extLst>
            </p:cNvPr>
            <p:cNvCxnSpPr/>
            <p:nvPr/>
          </p:nvCxnSpPr>
          <p:spPr>
            <a:xfrm>
              <a:off x="5982115" y="3396374"/>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8DEBEA2B-7495-4F84-B718-BF10D44A8425}"/>
                </a:ext>
              </a:extLst>
            </p:cNvPr>
            <p:cNvSpPr txBox="1"/>
            <p:nvPr/>
          </p:nvSpPr>
          <p:spPr>
            <a:xfrm>
              <a:off x="5998787" y="5183243"/>
              <a:ext cx="455574"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σ</a:t>
              </a:r>
              <a:endParaRPr lang="en-US"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E24F09A7-EB4D-45FA-A46E-85258C32F101}"/>
                </a:ext>
              </a:extLst>
            </p:cNvPr>
            <p:cNvSpPr txBox="1"/>
            <p:nvPr/>
          </p:nvSpPr>
          <p:spPr>
            <a:xfrm>
              <a:off x="5967282" y="4405564"/>
              <a:ext cx="54534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σ</a:t>
              </a:r>
              <a:r>
                <a:rPr lang="en-US" dirty="0">
                  <a:latin typeface="Arial" panose="020B0604020202020204" pitchFamily="34" charset="0"/>
                  <a:cs typeface="Arial" panose="020B0604020202020204" pitchFamily="34" charset="0"/>
                </a:rPr>
                <a:t>*</a:t>
              </a:r>
            </a:p>
          </p:txBody>
        </p:sp>
        <p:sp>
          <p:nvSpPr>
            <p:cNvPr id="23" name="TextBox 22">
              <a:extLst>
                <a:ext uri="{FF2B5EF4-FFF2-40B4-BE49-F238E27FC236}">
                  <a16:creationId xmlns:a16="http://schemas.microsoft.com/office/drawing/2014/main" id="{FE0DE664-3596-408B-B759-C9159B76B2A0}"/>
                </a:ext>
              </a:extLst>
            </p:cNvPr>
            <p:cNvSpPr txBox="1"/>
            <p:nvPr/>
          </p:nvSpPr>
          <p:spPr>
            <a:xfrm>
              <a:off x="5564471" y="3211708"/>
              <a:ext cx="471604"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π</a:t>
              </a:r>
              <a:endParaRPr lang="en-US" baseline="-25000" dirty="0">
                <a:latin typeface="Arial" panose="020B0604020202020204" pitchFamily="34" charset="0"/>
                <a:cs typeface="Arial" panose="020B0604020202020204" pitchFamily="34" charset="0"/>
              </a:endParaRPr>
            </a:p>
          </p:txBody>
        </p:sp>
        <p:cxnSp>
          <p:nvCxnSpPr>
            <p:cNvPr id="24" name="Straight Connector 23">
              <a:extLst>
                <a:ext uri="{FF2B5EF4-FFF2-40B4-BE49-F238E27FC236}">
                  <a16:creationId xmlns:a16="http://schemas.microsoft.com/office/drawing/2014/main" id="{C82049AF-5599-46BD-8052-832E740B2321}"/>
                </a:ext>
              </a:extLst>
            </p:cNvPr>
            <p:cNvCxnSpPr/>
            <p:nvPr/>
          </p:nvCxnSpPr>
          <p:spPr>
            <a:xfrm>
              <a:off x="6853408" y="3396374"/>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7DBA35E-D480-4615-9D49-A325181FAEFD}"/>
                </a:ext>
              </a:extLst>
            </p:cNvPr>
            <p:cNvCxnSpPr/>
            <p:nvPr/>
          </p:nvCxnSpPr>
          <p:spPr>
            <a:xfrm>
              <a:off x="6411291" y="3794737"/>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A24008E-DD38-4DAC-BB62-2979E4FE6FDE}"/>
                </a:ext>
              </a:extLst>
            </p:cNvPr>
            <p:cNvCxnSpPr/>
            <p:nvPr/>
          </p:nvCxnSpPr>
          <p:spPr>
            <a:xfrm>
              <a:off x="5970882" y="2940227"/>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06BE36A-04D5-4C00-8084-003228699168}"/>
                </a:ext>
              </a:extLst>
            </p:cNvPr>
            <p:cNvCxnSpPr/>
            <p:nvPr/>
          </p:nvCxnSpPr>
          <p:spPr>
            <a:xfrm>
              <a:off x="6842175" y="2940227"/>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C607820-2776-4EC7-969B-6E18C6F54314}"/>
                </a:ext>
              </a:extLst>
            </p:cNvPr>
            <p:cNvCxnSpPr/>
            <p:nvPr/>
          </p:nvCxnSpPr>
          <p:spPr>
            <a:xfrm>
              <a:off x="6433631" y="2515761"/>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404E6098-BA0D-4A67-87F3-D5AA957D81CE}"/>
                </a:ext>
              </a:extLst>
            </p:cNvPr>
            <p:cNvSpPr txBox="1"/>
            <p:nvPr/>
          </p:nvSpPr>
          <p:spPr>
            <a:xfrm>
              <a:off x="5519587" y="2723275"/>
              <a:ext cx="56137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π</a:t>
              </a:r>
              <a:r>
                <a:rPr lang="en-US" dirty="0">
                  <a:latin typeface="Arial" panose="020B0604020202020204" pitchFamily="34" charset="0"/>
                  <a:cs typeface="Arial" panose="020B0604020202020204" pitchFamily="34" charset="0"/>
                </a:rPr>
                <a:t>*</a:t>
              </a:r>
              <a:endParaRPr lang="en-US" baseline="-25000" dirty="0">
                <a:latin typeface="Arial" panose="020B0604020202020204" pitchFamily="34" charset="0"/>
                <a:cs typeface="Arial" panose="020B0604020202020204" pitchFamily="34" charset="0"/>
              </a:endParaRPr>
            </a:p>
          </p:txBody>
        </p:sp>
        <p:sp>
          <p:nvSpPr>
            <p:cNvPr id="30" name="TextBox 29">
              <a:extLst>
                <a:ext uri="{FF2B5EF4-FFF2-40B4-BE49-F238E27FC236}">
                  <a16:creationId xmlns:a16="http://schemas.microsoft.com/office/drawing/2014/main" id="{E9AAF37C-4351-4E0A-80C0-850B7FA4A207}"/>
                </a:ext>
              </a:extLst>
            </p:cNvPr>
            <p:cNvSpPr txBox="1"/>
            <p:nvPr/>
          </p:nvSpPr>
          <p:spPr>
            <a:xfrm>
              <a:off x="5960941" y="3578087"/>
              <a:ext cx="455574"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a:t>
              </a:r>
              <a:r>
                <a:rPr lang="el-GR" dirty="0">
                  <a:latin typeface="Arial" panose="020B0604020202020204" pitchFamily="34" charset="0"/>
                  <a:cs typeface="Arial" panose="020B0604020202020204" pitchFamily="34" charset="0"/>
                </a:rPr>
                <a:t>σ</a:t>
              </a:r>
              <a:endParaRPr lang="en-US" dirty="0">
                <a:latin typeface="Arial" panose="020B060402020202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3C72F446-1758-4015-9BDE-C5FD3B0A532D}"/>
                </a:ext>
              </a:extLst>
            </p:cNvPr>
            <p:cNvSpPr txBox="1"/>
            <p:nvPr/>
          </p:nvSpPr>
          <p:spPr>
            <a:xfrm>
              <a:off x="5966346" y="2270724"/>
              <a:ext cx="54534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a:t>
              </a:r>
              <a:r>
                <a:rPr lang="el-GR" dirty="0">
                  <a:latin typeface="Arial" panose="020B0604020202020204" pitchFamily="34" charset="0"/>
                  <a:cs typeface="Arial" panose="020B0604020202020204" pitchFamily="34" charset="0"/>
                </a:rPr>
                <a:t>σ</a:t>
              </a:r>
              <a:r>
                <a:rPr lang="en-US" dirty="0">
                  <a:latin typeface="Arial" panose="020B0604020202020204" pitchFamily="34" charset="0"/>
                  <a:cs typeface="Arial" panose="020B0604020202020204" pitchFamily="34" charset="0"/>
                </a:rPr>
                <a:t>*</a:t>
              </a:r>
            </a:p>
          </p:txBody>
        </p:sp>
      </p:grpSp>
      <p:sp>
        <p:nvSpPr>
          <p:cNvPr id="39" name="TextBox 38"/>
          <p:cNvSpPr txBox="1"/>
          <p:nvPr/>
        </p:nvSpPr>
        <p:spPr>
          <a:xfrm>
            <a:off x="519595" y="5538201"/>
            <a:ext cx="8104810" cy="1169551"/>
          </a:xfrm>
          <a:prstGeom prst="rect">
            <a:avLst/>
          </a:prstGeom>
          <a:noFill/>
        </p:spPr>
        <p:txBody>
          <a:bodyPr wrap="square" rtlCol="0">
            <a:spAutoFit/>
          </a:bodyPr>
          <a:lstStyle/>
          <a:p>
            <a:pPr algn="ctr"/>
            <a:r>
              <a:rPr lang="en-US" sz="2000" dirty="0">
                <a:latin typeface="Arial" panose="020B0604020202020204" pitchFamily="34" charset="0"/>
                <a:cs typeface="Arial" panose="020B0604020202020204" pitchFamily="34" charset="0"/>
              </a:rPr>
              <a:t>Most of the elements on the periodic table follow the Z ≥ 8 ordering.</a:t>
            </a:r>
          </a:p>
          <a:p>
            <a:pPr algn="ctr"/>
            <a:endParaRPr lang="en-US" sz="1000" dirty="0">
              <a:latin typeface="Arial" panose="020B0604020202020204" pitchFamily="34" charset="0"/>
              <a:cs typeface="Arial" panose="020B0604020202020204" pitchFamily="34" charset="0"/>
            </a:endParaRPr>
          </a:p>
          <a:p>
            <a:pPr algn="ctr"/>
            <a:r>
              <a:rPr lang="en-US" sz="2000" dirty="0">
                <a:latin typeface="Arial" panose="020B0604020202020204" pitchFamily="34" charset="0"/>
                <a:cs typeface="Arial" panose="020B0604020202020204" pitchFamily="34" charset="0"/>
              </a:rPr>
              <a:t>If either atom in a </a:t>
            </a:r>
            <a:r>
              <a:rPr lang="en-US" sz="2000" dirty="0" err="1">
                <a:latin typeface="Arial" panose="020B0604020202020204" pitchFamily="34" charset="0"/>
                <a:cs typeface="Arial" panose="020B0604020202020204" pitchFamily="34" charset="0"/>
              </a:rPr>
              <a:t>heteronuclear</a:t>
            </a:r>
            <a:r>
              <a:rPr lang="en-US" sz="2000" dirty="0">
                <a:latin typeface="Arial" panose="020B0604020202020204" pitchFamily="34" charset="0"/>
                <a:cs typeface="Arial" panose="020B0604020202020204" pitchFamily="34" charset="0"/>
              </a:rPr>
              <a:t> diatomic molecule has Z ≤ 7, the molecular orbitals will follow the order that includes s-p mixing. </a:t>
            </a:r>
          </a:p>
        </p:txBody>
      </p:sp>
      <p:sp>
        <p:nvSpPr>
          <p:cNvPr id="2" name="Rectangle 1"/>
          <p:cNvSpPr/>
          <p:nvPr/>
        </p:nvSpPr>
        <p:spPr>
          <a:xfrm>
            <a:off x="1487275" y="2921214"/>
            <a:ext cx="2060155" cy="99969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55" name="Rectangle 54"/>
          <p:cNvSpPr/>
          <p:nvPr/>
        </p:nvSpPr>
        <p:spPr>
          <a:xfrm>
            <a:off x="5293767" y="2921214"/>
            <a:ext cx="2060155" cy="99969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8682" y="82825"/>
            <a:ext cx="7926637" cy="707886"/>
          </a:xfrm>
          <a:prstGeom prst="rect">
            <a:avLst/>
          </a:prstGeom>
          <a:noFill/>
        </p:spPr>
        <p:txBody>
          <a:bodyPr wrap="square" rtlCol="0">
            <a:spAutoFit/>
          </a:bodyPr>
          <a:lstStyle/>
          <a:p>
            <a:pPr algn="ctr"/>
            <a:r>
              <a:rPr lang="en-US" sz="2000" dirty="0">
                <a:latin typeface="Arial" panose="020B0604020202020204" pitchFamily="34" charset="0"/>
                <a:cs typeface="Arial" panose="020B0604020202020204" pitchFamily="34" charset="0"/>
              </a:rPr>
              <a:t>When there is s-p mixing, the energy of the 2</a:t>
            </a:r>
            <a:r>
              <a:rPr lang="el-GR" sz="2000" dirty="0">
                <a:latin typeface="Arial" panose="020B0604020202020204" pitchFamily="34" charset="0"/>
                <a:cs typeface="Arial" panose="020B0604020202020204" pitchFamily="34" charset="0"/>
              </a:rPr>
              <a:t>σ</a:t>
            </a:r>
            <a:r>
              <a:rPr lang="en-US" sz="2000" dirty="0">
                <a:latin typeface="Arial" panose="020B0604020202020204" pitchFamily="34" charset="0"/>
                <a:cs typeface="Arial" panose="020B0604020202020204" pitchFamily="34" charset="0"/>
              </a:rPr>
              <a:t> orbital is increased, so it is higher in energy than the 1</a:t>
            </a:r>
            <a:r>
              <a:rPr lang="el-GR" sz="2000" dirty="0">
                <a:latin typeface="Arial" panose="020B0604020202020204" pitchFamily="34" charset="0"/>
                <a:cs typeface="Arial" panose="020B0604020202020204" pitchFamily="34" charset="0"/>
              </a:rPr>
              <a:t>π</a:t>
            </a:r>
            <a:r>
              <a:rPr lang="en-US" sz="2000" dirty="0">
                <a:latin typeface="Arial" panose="020B0604020202020204" pitchFamily="34" charset="0"/>
                <a:cs typeface="Arial" panose="020B0604020202020204" pitchFamily="34" charset="0"/>
              </a:rPr>
              <a:t> orbitals. </a:t>
            </a:r>
          </a:p>
        </p:txBody>
      </p:sp>
    </p:spTree>
    <p:extLst>
      <p:ext uri="{BB962C8B-B14F-4D97-AF65-F5344CB8AC3E}">
        <p14:creationId xmlns:p14="http://schemas.microsoft.com/office/powerpoint/2010/main" val="2344211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Box 111"/>
          <p:cNvSpPr txBox="1"/>
          <p:nvPr/>
        </p:nvSpPr>
        <p:spPr>
          <a:xfrm>
            <a:off x="2004537" y="227482"/>
            <a:ext cx="772969"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Z ≤ 7 </a:t>
            </a:r>
          </a:p>
        </p:txBody>
      </p:sp>
      <p:sp>
        <p:nvSpPr>
          <p:cNvPr id="113" name="TextBox 112"/>
          <p:cNvSpPr txBox="1"/>
          <p:nvPr/>
        </p:nvSpPr>
        <p:spPr>
          <a:xfrm>
            <a:off x="849574" y="624872"/>
            <a:ext cx="3082895" cy="646331"/>
          </a:xfrm>
          <a:prstGeom prst="rect">
            <a:avLst/>
          </a:prstGeom>
          <a:noFill/>
        </p:spPr>
        <p:txBody>
          <a:bodyPr wrap="none" rtlCol="0">
            <a:spAutoFit/>
          </a:bodyPr>
          <a:lstStyle/>
          <a:p>
            <a:pPr algn="ctr"/>
            <a:r>
              <a:rPr lang="en-US" dirty="0">
                <a:latin typeface="Arial" panose="020B0604020202020204" pitchFamily="34" charset="0"/>
                <a:cs typeface="Arial" panose="020B0604020202020204" pitchFamily="34" charset="0"/>
              </a:rPr>
              <a:t>“exception”—with s-p mixing</a:t>
            </a:r>
          </a:p>
          <a:p>
            <a:pPr algn="ctr"/>
            <a:r>
              <a:rPr lang="en-US" dirty="0">
                <a:latin typeface="Arial" panose="020B0604020202020204" pitchFamily="34" charset="0"/>
                <a:cs typeface="Arial" panose="020B0604020202020204" pitchFamily="34" charset="0"/>
              </a:rPr>
              <a:t>Example: N</a:t>
            </a:r>
            <a:r>
              <a:rPr lang="en-US" baseline="-25000" dirty="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p:txBody>
      </p:sp>
      <p:sp>
        <p:nvSpPr>
          <p:cNvPr id="114" name="TextBox 113"/>
          <p:cNvSpPr txBox="1"/>
          <p:nvPr/>
        </p:nvSpPr>
        <p:spPr>
          <a:xfrm>
            <a:off x="5991756" y="227482"/>
            <a:ext cx="772969"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Z ≥ 8 </a:t>
            </a:r>
          </a:p>
        </p:txBody>
      </p:sp>
      <p:sp>
        <p:nvSpPr>
          <p:cNvPr id="115" name="TextBox 114"/>
          <p:cNvSpPr txBox="1"/>
          <p:nvPr/>
        </p:nvSpPr>
        <p:spPr>
          <a:xfrm>
            <a:off x="4721376" y="624872"/>
            <a:ext cx="3313728" cy="646331"/>
          </a:xfrm>
          <a:prstGeom prst="rect">
            <a:avLst/>
          </a:prstGeom>
          <a:noFill/>
        </p:spPr>
        <p:txBody>
          <a:bodyPr wrap="none" rtlCol="0">
            <a:spAutoFit/>
          </a:bodyPr>
          <a:lstStyle/>
          <a:p>
            <a:pPr algn="ctr"/>
            <a:r>
              <a:rPr lang="en-US" dirty="0">
                <a:latin typeface="Arial" panose="020B0604020202020204" pitchFamily="34" charset="0"/>
                <a:cs typeface="Arial" panose="020B0604020202020204" pitchFamily="34" charset="0"/>
              </a:rPr>
              <a:t>“standard”—without s-p mixing</a:t>
            </a:r>
          </a:p>
          <a:p>
            <a:pPr algn="ctr"/>
            <a:r>
              <a:rPr lang="en-US" dirty="0">
                <a:latin typeface="Arial" panose="020B0604020202020204" pitchFamily="34" charset="0"/>
                <a:cs typeface="Arial" panose="020B0604020202020204" pitchFamily="34" charset="0"/>
              </a:rPr>
              <a:t>Example: O</a:t>
            </a:r>
            <a:r>
              <a:rPr lang="en-US" baseline="-25000" dirty="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p:txBody>
      </p:sp>
      <p:cxnSp>
        <p:nvCxnSpPr>
          <p:cNvPr id="60" name="Straight Connector 59">
            <a:extLst>
              <a:ext uri="{FF2B5EF4-FFF2-40B4-BE49-F238E27FC236}">
                <a16:creationId xmlns:a16="http://schemas.microsoft.com/office/drawing/2014/main" id="{896085E1-5095-45D0-B8E4-A0B8126E5410}"/>
              </a:ext>
            </a:extLst>
          </p:cNvPr>
          <p:cNvCxnSpPr/>
          <p:nvPr/>
        </p:nvCxnSpPr>
        <p:spPr>
          <a:xfrm>
            <a:off x="2440694" y="4396877"/>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12C7A98-4E30-44B4-8F8C-0DEBA627DBBB}"/>
              </a:ext>
            </a:extLst>
          </p:cNvPr>
          <p:cNvCxnSpPr/>
          <p:nvPr/>
        </p:nvCxnSpPr>
        <p:spPr>
          <a:xfrm>
            <a:off x="2440694" y="5219403"/>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ED6D0753-333D-45C3-8A96-621A0AB84CE9}"/>
              </a:ext>
            </a:extLst>
          </p:cNvPr>
          <p:cNvCxnSpPr/>
          <p:nvPr/>
        </p:nvCxnSpPr>
        <p:spPr>
          <a:xfrm>
            <a:off x="1995061" y="3574956"/>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389E973C-78B4-44FE-8485-9EBC79BCE856}"/>
              </a:ext>
            </a:extLst>
          </p:cNvPr>
          <p:cNvSpPr txBox="1"/>
          <p:nvPr/>
        </p:nvSpPr>
        <p:spPr>
          <a:xfrm>
            <a:off x="1991461" y="4159680"/>
            <a:ext cx="54534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σ</a:t>
            </a:r>
            <a:r>
              <a:rPr lang="en-US" dirty="0">
                <a:latin typeface="Arial" panose="020B0604020202020204" pitchFamily="34" charset="0"/>
                <a:cs typeface="Arial" panose="020B0604020202020204" pitchFamily="34" charset="0"/>
              </a:rPr>
              <a:t>*</a:t>
            </a:r>
          </a:p>
        </p:txBody>
      </p:sp>
      <p:sp>
        <p:nvSpPr>
          <p:cNvPr id="74" name="TextBox 73">
            <a:extLst>
              <a:ext uri="{FF2B5EF4-FFF2-40B4-BE49-F238E27FC236}">
                <a16:creationId xmlns:a16="http://schemas.microsoft.com/office/drawing/2014/main" id="{81831C7E-05F3-417E-943A-E8BD24702487}"/>
              </a:ext>
            </a:extLst>
          </p:cNvPr>
          <p:cNvSpPr txBox="1"/>
          <p:nvPr/>
        </p:nvSpPr>
        <p:spPr>
          <a:xfrm>
            <a:off x="1577633" y="3390290"/>
            <a:ext cx="471604"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π</a:t>
            </a:r>
            <a:endParaRPr lang="en-US" baseline="-25000" dirty="0">
              <a:latin typeface="Arial" panose="020B0604020202020204" pitchFamily="34" charset="0"/>
              <a:cs typeface="Arial" panose="020B0604020202020204" pitchFamily="34" charset="0"/>
            </a:endParaRPr>
          </a:p>
        </p:txBody>
      </p:sp>
      <p:cxnSp>
        <p:nvCxnSpPr>
          <p:cNvPr id="81" name="Straight Connector 80">
            <a:extLst>
              <a:ext uri="{FF2B5EF4-FFF2-40B4-BE49-F238E27FC236}">
                <a16:creationId xmlns:a16="http://schemas.microsoft.com/office/drawing/2014/main" id="{958400F9-E586-43A1-93FF-B47EB1B9BEFD}"/>
              </a:ext>
            </a:extLst>
          </p:cNvPr>
          <p:cNvCxnSpPr/>
          <p:nvPr/>
        </p:nvCxnSpPr>
        <p:spPr>
          <a:xfrm>
            <a:off x="2855337" y="3574956"/>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02663D5-5FBE-4D1C-AEB2-B175D33DE0C2}"/>
              </a:ext>
            </a:extLst>
          </p:cNvPr>
          <p:cNvCxnSpPr/>
          <p:nvPr/>
        </p:nvCxnSpPr>
        <p:spPr>
          <a:xfrm>
            <a:off x="2457810" y="3150490"/>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D5D953C0-440B-48B2-AFAD-D43668D8A1B9}"/>
              </a:ext>
            </a:extLst>
          </p:cNvPr>
          <p:cNvCxnSpPr/>
          <p:nvPr/>
        </p:nvCxnSpPr>
        <p:spPr>
          <a:xfrm>
            <a:off x="1995061" y="2694343"/>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CD20CF9F-D7C3-4408-BAE8-818E384ABBB5}"/>
              </a:ext>
            </a:extLst>
          </p:cNvPr>
          <p:cNvCxnSpPr/>
          <p:nvPr/>
        </p:nvCxnSpPr>
        <p:spPr>
          <a:xfrm>
            <a:off x="2855337" y="2694343"/>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9DE4DD7-E2FE-43BA-9655-D217A1C283DA}"/>
              </a:ext>
            </a:extLst>
          </p:cNvPr>
          <p:cNvCxnSpPr/>
          <p:nvPr/>
        </p:nvCxnSpPr>
        <p:spPr>
          <a:xfrm>
            <a:off x="2457810" y="2269877"/>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9B7CA2B6-B17D-471D-A7CF-06E6BE717D92}"/>
              </a:ext>
            </a:extLst>
          </p:cNvPr>
          <p:cNvSpPr txBox="1"/>
          <p:nvPr/>
        </p:nvSpPr>
        <p:spPr>
          <a:xfrm>
            <a:off x="1532749" y="2477391"/>
            <a:ext cx="56137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π</a:t>
            </a:r>
            <a:r>
              <a:rPr lang="en-US" dirty="0">
                <a:latin typeface="Arial" panose="020B0604020202020204" pitchFamily="34" charset="0"/>
                <a:cs typeface="Arial" panose="020B0604020202020204" pitchFamily="34" charset="0"/>
              </a:rPr>
              <a:t>*</a:t>
            </a:r>
            <a:endParaRPr lang="en-US" baseline="-25000" dirty="0">
              <a:latin typeface="Arial" panose="020B0604020202020204" pitchFamily="34" charset="0"/>
              <a:cs typeface="Arial" panose="020B0604020202020204" pitchFamily="34" charset="0"/>
            </a:endParaRPr>
          </a:p>
        </p:txBody>
      </p:sp>
      <p:sp>
        <p:nvSpPr>
          <p:cNvPr id="87" name="TextBox 86">
            <a:extLst>
              <a:ext uri="{FF2B5EF4-FFF2-40B4-BE49-F238E27FC236}">
                <a16:creationId xmlns:a16="http://schemas.microsoft.com/office/drawing/2014/main" id="{3CA129DE-5836-42A5-8527-EDF6FFA3AADA}"/>
              </a:ext>
            </a:extLst>
          </p:cNvPr>
          <p:cNvSpPr txBox="1"/>
          <p:nvPr/>
        </p:nvSpPr>
        <p:spPr>
          <a:xfrm>
            <a:off x="2007460" y="2933840"/>
            <a:ext cx="455574"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a:t>
            </a:r>
            <a:r>
              <a:rPr lang="el-GR" dirty="0">
                <a:latin typeface="Arial" panose="020B0604020202020204" pitchFamily="34" charset="0"/>
                <a:cs typeface="Arial" panose="020B0604020202020204" pitchFamily="34" charset="0"/>
              </a:rPr>
              <a:t>σ</a:t>
            </a:r>
            <a:endParaRPr lang="en-US" dirty="0">
              <a:latin typeface="Arial" panose="020B0604020202020204" pitchFamily="34" charset="0"/>
              <a:cs typeface="Arial" panose="020B0604020202020204" pitchFamily="34" charset="0"/>
            </a:endParaRPr>
          </a:p>
        </p:txBody>
      </p:sp>
      <p:sp>
        <p:nvSpPr>
          <p:cNvPr id="88" name="TextBox 87">
            <a:extLst>
              <a:ext uri="{FF2B5EF4-FFF2-40B4-BE49-F238E27FC236}">
                <a16:creationId xmlns:a16="http://schemas.microsoft.com/office/drawing/2014/main" id="{101D8332-654E-4F73-963F-B7C80F78E8EB}"/>
              </a:ext>
            </a:extLst>
          </p:cNvPr>
          <p:cNvSpPr txBox="1"/>
          <p:nvPr/>
        </p:nvSpPr>
        <p:spPr>
          <a:xfrm>
            <a:off x="1990525" y="2024840"/>
            <a:ext cx="54534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a:t>
            </a:r>
            <a:r>
              <a:rPr lang="el-GR" dirty="0">
                <a:latin typeface="Arial" panose="020B0604020202020204" pitchFamily="34" charset="0"/>
                <a:cs typeface="Arial" panose="020B0604020202020204" pitchFamily="34" charset="0"/>
              </a:rPr>
              <a:t>σ</a:t>
            </a:r>
            <a:r>
              <a:rPr lang="en-US" dirty="0">
                <a:latin typeface="Arial" panose="020B0604020202020204" pitchFamily="34" charset="0"/>
                <a:cs typeface="Arial" panose="020B0604020202020204" pitchFamily="34" charset="0"/>
              </a:rPr>
              <a:t>*</a:t>
            </a:r>
          </a:p>
        </p:txBody>
      </p:sp>
      <p:sp>
        <p:nvSpPr>
          <p:cNvPr id="111" name="TextBox 110">
            <a:extLst>
              <a:ext uri="{FF2B5EF4-FFF2-40B4-BE49-F238E27FC236}">
                <a16:creationId xmlns:a16="http://schemas.microsoft.com/office/drawing/2014/main" id="{8DEBEA2B-7495-4F84-B718-BF10D44A8425}"/>
              </a:ext>
            </a:extLst>
          </p:cNvPr>
          <p:cNvSpPr txBox="1"/>
          <p:nvPr/>
        </p:nvSpPr>
        <p:spPr>
          <a:xfrm>
            <a:off x="2002236" y="4945899"/>
            <a:ext cx="455574"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σ</a:t>
            </a:r>
            <a:endParaRPr lang="en-US" dirty="0">
              <a:latin typeface="Arial" panose="020B0604020202020204" pitchFamily="34" charset="0"/>
              <a:cs typeface="Arial" panose="020B0604020202020204" pitchFamily="34" charset="0"/>
            </a:endParaRPr>
          </a:p>
        </p:txBody>
      </p:sp>
      <p:grpSp>
        <p:nvGrpSpPr>
          <p:cNvPr id="42" name="Group 41"/>
          <p:cNvGrpSpPr/>
          <p:nvPr/>
        </p:nvGrpSpPr>
        <p:grpSpPr>
          <a:xfrm>
            <a:off x="1264156" y="1395908"/>
            <a:ext cx="2314647" cy="4027081"/>
            <a:chOff x="1264156" y="1395908"/>
            <a:chExt cx="2314647" cy="4027081"/>
          </a:xfrm>
        </p:grpSpPr>
        <p:grpSp>
          <p:nvGrpSpPr>
            <p:cNvPr id="40" name="Group 39"/>
            <p:cNvGrpSpPr/>
            <p:nvPr/>
          </p:nvGrpSpPr>
          <p:grpSpPr>
            <a:xfrm>
              <a:off x="1264156" y="1395908"/>
              <a:ext cx="2314647" cy="4027081"/>
              <a:chOff x="1264156" y="1395908"/>
              <a:chExt cx="2314647" cy="4027081"/>
            </a:xfrm>
          </p:grpSpPr>
          <p:cxnSp>
            <p:nvCxnSpPr>
              <p:cNvPr id="5" name="Straight Connector 4"/>
              <p:cNvCxnSpPr/>
              <p:nvPr/>
            </p:nvCxnSpPr>
            <p:spPr>
              <a:xfrm>
                <a:off x="2391022" y="1399030"/>
                <a:ext cx="1108933" cy="144559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3140185" y="2849438"/>
                <a:ext cx="383504" cy="26207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149932" y="3098597"/>
                <a:ext cx="428871" cy="85258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1264156" y="3111515"/>
                <a:ext cx="428871" cy="85258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flipV="1">
                <a:off x="1310631" y="2842158"/>
                <a:ext cx="383504" cy="26207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1292941" y="1395908"/>
                <a:ext cx="1108933" cy="144559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a:off x="1267966" y="3958943"/>
                <a:ext cx="2310837" cy="374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945488" y="3972654"/>
                <a:ext cx="0" cy="1450335"/>
              </a:xfrm>
              <a:prstGeom prst="line">
                <a:avLst/>
              </a:prstGeom>
              <a:ln w="28575">
                <a:solidFill>
                  <a:srgbClr val="895C19"/>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2002236" y="3972654"/>
                <a:ext cx="0" cy="1450335"/>
              </a:xfrm>
              <a:prstGeom prst="line">
                <a:avLst/>
              </a:prstGeom>
              <a:ln w="28575">
                <a:solidFill>
                  <a:srgbClr val="895C19"/>
                </a:solidFill>
              </a:ln>
            </p:spPr>
            <p:style>
              <a:lnRef idx="1">
                <a:schemeClr val="accent1"/>
              </a:lnRef>
              <a:fillRef idx="0">
                <a:schemeClr val="accent1"/>
              </a:fillRef>
              <a:effectRef idx="0">
                <a:schemeClr val="accent1"/>
              </a:effectRef>
              <a:fontRef idx="minor">
                <a:schemeClr val="tx1"/>
              </a:fontRef>
            </p:style>
          </p:cxnSp>
        </p:grpSp>
        <p:cxnSp>
          <p:nvCxnSpPr>
            <p:cNvPr id="59" name="Straight Connector 58"/>
            <p:cNvCxnSpPr/>
            <p:nvPr/>
          </p:nvCxnSpPr>
          <p:spPr>
            <a:xfrm flipH="1" flipV="1">
              <a:off x="1990525" y="5411780"/>
              <a:ext cx="954963" cy="11209"/>
            </a:xfrm>
            <a:prstGeom prst="line">
              <a:avLst/>
            </a:prstGeom>
            <a:ln w="28575">
              <a:solidFill>
                <a:srgbClr val="895C19"/>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a:extLst>
              <a:ext uri="{FF2B5EF4-FFF2-40B4-BE49-F238E27FC236}">
                <a16:creationId xmlns:a16="http://schemas.microsoft.com/office/drawing/2014/main" id="{510A3DCC-CF4E-4E97-84FB-B379B3638A70}"/>
              </a:ext>
            </a:extLst>
          </p:cNvPr>
          <p:cNvCxnSpPr/>
          <p:nvPr/>
        </p:nvCxnSpPr>
        <p:spPr>
          <a:xfrm>
            <a:off x="6383464" y="4400387"/>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A3A41342-0433-4C6D-8C0E-0C32A0361E4A}"/>
              </a:ext>
            </a:extLst>
          </p:cNvPr>
          <p:cNvCxnSpPr/>
          <p:nvPr/>
        </p:nvCxnSpPr>
        <p:spPr>
          <a:xfrm>
            <a:off x="6383464" y="5222913"/>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73715E4-2E20-4E82-BCB7-A4D53AEEAB65}"/>
              </a:ext>
            </a:extLst>
          </p:cNvPr>
          <p:cNvCxnSpPr/>
          <p:nvPr/>
        </p:nvCxnSpPr>
        <p:spPr>
          <a:xfrm>
            <a:off x="5949064" y="3154000"/>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8DEBEA2B-7495-4F84-B718-BF10D44A8425}"/>
              </a:ext>
            </a:extLst>
          </p:cNvPr>
          <p:cNvSpPr txBox="1"/>
          <p:nvPr/>
        </p:nvSpPr>
        <p:spPr>
          <a:xfrm>
            <a:off x="5965736" y="4940869"/>
            <a:ext cx="455574"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σ</a:t>
            </a:r>
            <a:endParaRPr lang="en-US"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E24F09A7-EB4D-45FA-A46E-85258C32F101}"/>
              </a:ext>
            </a:extLst>
          </p:cNvPr>
          <p:cNvSpPr txBox="1"/>
          <p:nvPr/>
        </p:nvSpPr>
        <p:spPr>
          <a:xfrm>
            <a:off x="5934231" y="4163190"/>
            <a:ext cx="54534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σ</a:t>
            </a:r>
            <a:r>
              <a:rPr lang="en-US" dirty="0">
                <a:latin typeface="Arial" panose="020B0604020202020204" pitchFamily="34" charset="0"/>
                <a:cs typeface="Arial" panose="020B0604020202020204" pitchFamily="34" charset="0"/>
              </a:rPr>
              <a:t>*</a:t>
            </a:r>
          </a:p>
        </p:txBody>
      </p:sp>
      <p:sp>
        <p:nvSpPr>
          <p:cNvPr id="23" name="TextBox 22">
            <a:extLst>
              <a:ext uri="{FF2B5EF4-FFF2-40B4-BE49-F238E27FC236}">
                <a16:creationId xmlns:a16="http://schemas.microsoft.com/office/drawing/2014/main" id="{FE0DE664-3596-408B-B759-C9159B76B2A0}"/>
              </a:ext>
            </a:extLst>
          </p:cNvPr>
          <p:cNvSpPr txBox="1"/>
          <p:nvPr/>
        </p:nvSpPr>
        <p:spPr>
          <a:xfrm>
            <a:off x="5531420" y="2969334"/>
            <a:ext cx="471604"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π</a:t>
            </a:r>
            <a:endParaRPr lang="en-US" baseline="-25000" dirty="0">
              <a:latin typeface="Arial" panose="020B0604020202020204" pitchFamily="34" charset="0"/>
              <a:cs typeface="Arial" panose="020B0604020202020204" pitchFamily="34" charset="0"/>
            </a:endParaRPr>
          </a:p>
        </p:txBody>
      </p:sp>
      <p:cxnSp>
        <p:nvCxnSpPr>
          <p:cNvPr id="24" name="Straight Connector 23">
            <a:extLst>
              <a:ext uri="{FF2B5EF4-FFF2-40B4-BE49-F238E27FC236}">
                <a16:creationId xmlns:a16="http://schemas.microsoft.com/office/drawing/2014/main" id="{C82049AF-5599-46BD-8052-832E740B2321}"/>
              </a:ext>
            </a:extLst>
          </p:cNvPr>
          <p:cNvCxnSpPr/>
          <p:nvPr/>
        </p:nvCxnSpPr>
        <p:spPr>
          <a:xfrm>
            <a:off x="6820357" y="3154000"/>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7DBA35E-D480-4615-9D49-A325181FAEFD}"/>
              </a:ext>
            </a:extLst>
          </p:cNvPr>
          <p:cNvCxnSpPr/>
          <p:nvPr/>
        </p:nvCxnSpPr>
        <p:spPr>
          <a:xfrm>
            <a:off x="6378240" y="3552363"/>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A24008E-DD38-4DAC-BB62-2979E4FE6FDE}"/>
              </a:ext>
            </a:extLst>
          </p:cNvPr>
          <p:cNvCxnSpPr/>
          <p:nvPr/>
        </p:nvCxnSpPr>
        <p:spPr>
          <a:xfrm>
            <a:off x="5937831" y="2697853"/>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06BE36A-04D5-4C00-8084-003228699168}"/>
              </a:ext>
            </a:extLst>
          </p:cNvPr>
          <p:cNvCxnSpPr/>
          <p:nvPr/>
        </p:nvCxnSpPr>
        <p:spPr>
          <a:xfrm>
            <a:off x="6809124" y="2697853"/>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C607820-2776-4EC7-969B-6E18C6F54314}"/>
              </a:ext>
            </a:extLst>
          </p:cNvPr>
          <p:cNvCxnSpPr/>
          <p:nvPr/>
        </p:nvCxnSpPr>
        <p:spPr>
          <a:xfrm>
            <a:off x="6400580" y="2273387"/>
            <a:ext cx="3968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404E6098-BA0D-4A67-87F3-D5AA957D81CE}"/>
              </a:ext>
            </a:extLst>
          </p:cNvPr>
          <p:cNvSpPr txBox="1"/>
          <p:nvPr/>
        </p:nvSpPr>
        <p:spPr>
          <a:xfrm>
            <a:off x="5486536" y="2480901"/>
            <a:ext cx="56137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π</a:t>
            </a:r>
            <a:r>
              <a:rPr lang="en-US" dirty="0">
                <a:latin typeface="Arial" panose="020B0604020202020204" pitchFamily="34" charset="0"/>
                <a:cs typeface="Arial" panose="020B0604020202020204" pitchFamily="34" charset="0"/>
              </a:rPr>
              <a:t>*</a:t>
            </a:r>
            <a:endParaRPr lang="en-US" baseline="-25000" dirty="0">
              <a:latin typeface="Arial" panose="020B0604020202020204" pitchFamily="34" charset="0"/>
              <a:cs typeface="Arial" panose="020B0604020202020204" pitchFamily="34" charset="0"/>
            </a:endParaRPr>
          </a:p>
        </p:txBody>
      </p:sp>
      <p:sp>
        <p:nvSpPr>
          <p:cNvPr id="30" name="TextBox 29">
            <a:extLst>
              <a:ext uri="{FF2B5EF4-FFF2-40B4-BE49-F238E27FC236}">
                <a16:creationId xmlns:a16="http://schemas.microsoft.com/office/drawing/2014/main" id="{E9AAF37C-4351-4E0A-80C0-850B7FA4A207}"/>
              </a:ext>
            </a:extLst>
          </p:cNvPr>
          <p:cNvSpPr txBox="1"/>
          <p:nvPr/>
        </p:nvSpPr>
        <p:spPr>
          <a:xfrm>
            <a:off x="5927890" y="3335713"/>
            <a:ext cx="455574"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a:t>
            </a:r>
            <a:r>
              <a:rPr lang="el-GR" dirty="0">
                <a:latin typeface="Arial" panose="020B0604020202020204" pitchFamily="34" charset="0"/>
                <a:cs typeface="Arial" panose="020B0604020202020204" pitchFamily="34" charset="0"/>
              </a:rPr>
              <a:t>σ</a:t>
            </a:r>
            <a:endParaRPr lang="en-US" dirty="0">
              <a:latin typeface="Arial" panose="020B060402020202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3C72F446-1758-4015-9BDE-C5FD3B0A532D}"/>
              </a:ext>
            </a:extLst>
          </p:cNvPr>
          <p:cNvSpPr txBox="1"/>
          <p:nvPr/>
        </p:nvSpPr>
        <p:spPr>
          <a:xfrm>
            <a:off x="5933295" y="2028350"/>
            <a:ext cx="54534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a:t>
            </a:r>
            <a:r>
              <a:rPr lang="el-GR" dirty="0">
                <a:latin typeface="Arial" panose="020B0604020202020204" pitchFamily="34" charset="0"/>
                <a:cs typeface="Arial" panose="020B0604020202020204" pitchFamily="34" charset="0"/>
              </a:rPr>
              <a:t>σ</a:t>
            </a:r>
            <a:r>
              <a:rPr lang="en-US" dirty="0">
                <a:latin typeface="Arial" panose="020B0604020202020204" pitchFamily="34" charset="0"/>
                <a:cs typeface="Arial" panose="020B0604020202020204" pitchFamily="34" charset="0"/>
              </a:rPr>
              <a:t>*</a:t>
            </a:r>
          </a:p>
        </p:txBody>
      </p:sp>
      <p:grpSp>
        <p:nvGrpSpPr>
          <p:cNvPr id="41" name="Group 40"/>
          <p:cNvGrpSpPr/>
          <p:nvPr/>
        </p:nvGrpSpPr>
        <p:grpSpPr>
          <a:xfrm>
            <a:off x="5307952" y="1696184"/>
            <a:ext cx="2185256" cy="3770715"/>
            <a:chOff x="5307952" y="1696184"/>
            <a:chExt cx="2185256" cy="3770715"/>
          </a:xfrm>
        </p:grpSpPr>
        <p:sp>
          <p:nvSpPr>
            <p:cNvPr id="34" name="Oval 33"/>
            <p:cNvSpPr/>
            <p:nvPr/>
          </p:nvSpPr>
          <p:spPr>
            <a:xfrm>
              <a:off x="5307952" y="1696184"/>
              <a:ext cx="2185256" cy="2438207"/>
            </a:xfrm>
            <a:prstGeom prst="ellipse">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Connector 62"/>
            <p:cNvCxnSpPr/>
            <p:nvPr/>
          </p:nvCxnSpPr>
          <p:spPr>
            <a:xfrm>
              <a:off x="6894250" y="4016564"/>
              <a:ext cx="0" cy="1450335"/>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950998" y="4016564"/>
              <a:ext cx="0" cy="1450335"/>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flipV="1">
              <a:off x="5939287" y="5455690"/>
              <a:ext cx="954963" cy="11209"/>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7" name="TextBox 36"/>
          <p:cNvSpPr txBox="1"/>
          <p:nvPr/>
        </p:nvSpPr>
        <p:spPr>
          <a:xfrm>
            <a:off x="691356" y="5631565"/>
            <a:ext cx="3399329" cy="646331"/>
          </a:xfrm>
          <a:prstGeom prst="rect">
            <a:avLst/>
          </a:prstGeom>
          <a:noFill/>
        </p:spPr>
        <p:txBody>
          <a:bodyPr wrap="none" rtlCol="0">
            <a:spAutoFit/>
          </a:bodyPr>
          <a:lstStyle/>
          <a:p>
            <a:pPr algn="ctr"/>
            <a:r>
              <a:rPr lang="en-US" dirty="0">
                <a:latin typeface="Arial" panose="020B0604020202020204" pitchFamily="34" charset="0"/>
                <a:cs typeface="Arial" panose="020B0604020202020204" pitchFamily="34" charset="0"/>
              </a:rPr>
              <a:t>“Christmas Tree”</a:t>
            </a:r>
          </a:p>
          <a:p>
            <a:pPr algn="ctr"/>
            <a:r>
              <a:rPr lang="en-US" dirty="0">
                <a:latin typeface="Arial" panose="020B0604020202020204" pitchFamily="34" charset="0"/>
                <a:cs typeface="Arial" panose="020B0604020202020204" pitchFamily="34" charset="0"/>
              </a:rPr>
              <a:t>It’s only Christmas </a:t>
            </a:r>
            <a:r>
              <a:rPr lang="en-US" b="1" dirty="0">
                <a:latin typeface="Arial" panose="020B0604020202020204" pitchFamily="34" charset="0"/>
                <a:cs typeface="Arial" panose="020B0604020202020204" pitchFamily="34" charset="0"/>
              </a:rPr>
              <a:t>sometimes</a:t>
            </a:r>
            <a:r>
              <a:rPr lang="en-US" dirty="0">
                <a:latin typeface="Arial" panose="020B0604020202020204" pitchFamily="34" charset="0"/>
                <a:cs typeface="Arial" panose="020B0604020202020204" pitchFamily="34" charset="0"/>
              </a:rPr>
              <a:t>.</a:t>
            </a:r>
          </a:p>
        </p:txBody>
      </p:sp>
      <p:sp>
        <p:nvSpPr>
          <p:cNvPr id="69" name="TextBox 68"/>
          <p:cNvSpPr txBox="1"/>
          <p:nvPr/>
        </p:nvSpPr>
        <p:spPr>
          <a:xfrm>
            <a:off x="4490433" y="5631565"/>
            <a:ext cx="3976410" cy="646331"/>
          </a:xfrm>
          <a:prstGeom prst="rect">
            <a:avLst/>
          </a:prstGeom>
          <a:noFill/>
        </p:spPr>
        <p:txBody>
          <a:bodyPr wrap="none" rtlCol="0">
            <a:spAutoFit/>
          </a:bodyPr>
          <a:lstStyle/>
          <a:p>
            <a:pPr algn="ctr"/>
            <a:r>
              <a:rPr lang="en-US" dirty="0">
                <a:latin typeface="Arial" panose="020B0604020202020204" pitchFamily="34" charset="0"/>
                <a:cs typeface="Arial" panose="020B0604020202020204" pitchFamily="34" charset="0"/>
              </a:rPr>
              <a:t>“Light Bulb”</a:t>
            </a:r>
          </a:p>
          <a:p>
            <a:pPr algn="ctr"/>
            <a:r>
              <a:rPr lang="en-US" dirty="0">
                <a:latin typeface="Arial" panose="020B0604020202020204" pitchFamily="34" charset="0"/>
                <a:cs typeface="Arial" panose="020B0604020202020204" pitchFamily="34" charset="0"/>
              </a:rPr>
              <a:t>We </a:t>
            </a:r>
            <a:r>
              <a:rPr lang="en-US">
                <a:latin typeface="Arial" panose="020B0604020202020204" pitchFamily="34" charset="0"/>
                <a:cs typeface="Arial" panose="020B0604020202020204" pitchFamily="34" charset="0"/>
              </a:rPr>
              <a:t>use light bulbs </a:t>
            </a:r>
            <a:r>
              <a:rPr lang="en-US" b="1" dirty="0">
                <a:latin typeface="Arial" panose="020B0604020202020204" pitchFamily="34" charset="0"/>
                <a:cs typeface="Arial" panose="020B0604020202020204" pitchFamily="34" charset="0"/>
              </a:rPr>
              <a:t>most of the time</a:t>
            </a:r>
            <a:r>
              <a:rPr lang="en-US" dirty="0">
                <a:latin typeface="Arial" panose="020B0604020202020204" pitchFamily="34" charset="0"/>
                <a:cs typeface="Arial" panose="020B0604020202020204" pitchFamily="34" charset="0"/>
              </a:rPr>
              <a:t>.</a:t>
            </a:r>
          </a:p>
        </p:txBody>
      </p:sp>
      <p:sp>
        <p:nvSpPr>
          <p:cNvPr id="39" name="TextBox 38"/>
          <p:cNvSpPr txBox="1"/>
          <p:nvPr/>
        </p:nvSpPr>
        <p:spPr>
          <a:xfrm>
            <a:off x="622841" y="6380561"/>
            <a:ext cx="7844991" cy="400110"/>
          </a:xfrm>
          <a:prstGeom prst="rect">
            <a:avLst/>
          </a:prstGeom>
          <a:noFill/>
        </p:spPr>
        <p:txBody>
          <a:bodyPr wrap="square" rtlCol="0">
            <a:spAutoFit/>
          </a:bodyPr>
          <a:lstStyle/>
          <a:p>
            <a:pPr algn="ctr"/>
            <a:r>
              <a:rPr lang="en-US" sz="2000" dirty="0">
                <a:latin typeface="Arial" panose="020B0604020202020204" pitchFamily="34" charset="0"/>
                <a:cs typeface="Arial" panose="020B0604020202020204" pitchFamily="34" charset="0"/>
              </a:rPr>
              <a:t>Most of the elements on the periodic table follow the Z ≥ 8 ordering. </a:t>
            </a:r>
          </a:p>
        </p:txBody>
      </p:sp>
    </p:spTree>
    <p:extLst>
      <p:ext uri="{BB962C8B-B14F-4D97-AF65-F5344CB8AC3E}">
        <p14:creationId xmlns:p14="http://schemas.microsoft.com/office/powerpoint/2010/main" val="1917478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69" grpId="0"/>
      <p:bldP spid="39" grpId="0"/>
    </p:bldLst>
  </p:timing>
</p:sld>
</file>

<file path=ppt/tags/tag1.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590</TotalTime>
  <Words>681</Words>
  <Application>Microsoft Office PowerPoint</Application>
  <PresentationFormat>On-screen Show (4:3)</PresentationFormat>
  <Paragraphs>100</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Palatino Linotype</vt:lpstr>
      <vt:lpstr>Default Design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Personick, Michelle</dc:creator>
  <cp:lastModifiedBy>Michelle Personick</cp:lastModifiedBy>
  <cp:revision>142</cp:revision>
  <dcterms:created xsi:type="dcterms:W3CDTF">2017-04-16T21:03:57Z</dcterms:created>
  <dcterms:modified xsi:type="dcterms:W3CDTF">2020-06-15T15:56:34Z</dcterms:modified>
</cp:coreProperties>
</file>