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37"/>
    <p:restoredTop sz="94643"/>
  </p:normalViewPr>
  <p:slideViewPr>
    <p:cSldViewPr snapToGrid="0" snapToObjects="1">
      <p:cViewPr>
        <p:scale>
          <a:sx n="85" d="100"/>
          <a:sy n="85" d="100"/>
        </p:scale>
        <p:origin x="1864" y="-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3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Durr" userId="1546781232_tp_dropbox" providerId="OAuth2" clId="{7F8EB803-6BED-9846-921B-D6C758BB391F}"/>
    <pc:docChg chg="modSld">
      <pc:chgData name="Christopher Durr" userId="1546781232_tp_dropbox" providerId="OAuth2" clId="{7F8EB803-6BED-9846-921B-D6C758BB391F}" dt="2019-05-30T00:10:52.672" v="4" actId="1076"/>
      <pc:docMkLst>
        <pc:docMk/>
      </pc:docMkLst>
      <pc:sldChg chg="addSp delSp modSp">
        <pc:chgData name="Christopher Durr" userId="1546781232_tp_dropbox" providerId="OAuth2" clId="{7F8EB803-6BED-9846-921B-D6C758BB391F}" dt="2019-05-30T00:10:45.551" v="3" actId="20577"/>
        <pc:sldMkLst>
          <pc:docMk/>
          <pc:sldMk cId="13972414" sldId="256"/>
        </pc:sldMkLst>
        <pc:spChg chg="mod">
          <ac:chgData name="Christopher Durr" userId="1546781232_tp_dropbox" providerId="OAuth2" clId="{7F8EB803-6BED-9846-921B-D6C758BB391F}" dt="2019-05-30T00:10:45.551" v="3" actId="20577"/>
          <ac:spMkLst>
            <pc:docMk/>
            <pc:sldMk cId="13972414" sldId="256"/>
            <ac:spMk id="3" creationId="{00000000-0000-0000-0000-000000000000}"/>
          </ac:spMkLst>
        </pc:spChg>
        <pc:inkChg chg="add del">
          <ac:chgData name="Christopher Durr" userId="1546781232_tp_dropbox" providerId="OAuth2" clId="{7F8EB803-6BED-9846-921B-D6C758BB391F}" dt="2019-05-30T00:10:32.322" v="2"/>
          <ac:inkMkLst>
            <pc:docMk/>
            <pc:sldMk cId="13972414" sldId="256"/>
            <ac:inkMk id="4" creationId="{C81F0365-08B0-0F45-864A-8C53934588AB}"/>
          </ac:inkMkLst>
        </pc:inkChg>
      </pc:sldChg>
      <pc:sldChg chg="modSp">
        <pc:chgData name="Christopher Durr" userId="1546781232_tp_dropbox" providerId="OAuth2" clId="{7F8EB803-6BED-9846-921B-D6C758BB391F}" dt="2019-05-30T00:10:52.672" v="4" actId="1076"/>
        <pc:sldMkLst>
          <pc:docMk/>
          <pc:sldMk cId="1877583400" sldId="257"/>
        </pc:sldMkLst>
        <pc:picChg chg="mod">
          <ac:chgData name="Christopher Durr" userId="1546781232_tp_dropbox" providerId="OAuth2" clId="{7F8EB803-6BED-9846-921B-D6C758BB391F}" dt="2019-05-30T00:10:52.672" v="4" actId="1076"/>
          <ac:picMkLst>
            <pc:docMk/>
            <pc:sldMk cId="1877583400" sldId="257"/>
            <ac:picMk id="30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87C42-C2F4-5547-8E64-39D6A96D82BA}" type="datetimeFigureOut">
              <a:rPr lang="en-US" smtClean="0"/>
              <a:t>6/6/19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C3153-7B4A-D249-8214-56ED190E6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04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C3153-7B4A-D249-8214-56ED190E65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274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C3153-7B4A-D249-8214-56ED190E65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73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3520"/>
            </a:lvl1pPr>
            <a:lvl2pPr marL="670575" indent="0" algn="ctr">
              <a:buNone/>
              <a:defRPr sz="2933"/>
            </a:lvl2pPr>
            <a:lvl3pPr marL="1341150" indent="0" algn="ctr">
              <a:buNone/>
              <a:defRPr sz="2640"/>
            </a:lvl3pPr>
            <a:lvl4pPr marL="2011726" indent="0" algn="ctr">
              <a:buNone/>
              <a:defRPr sz="2347"/>
            </a:lvl4pPr>
            <a:lvl5pPr marL="2682301" indent="0" algn="ctr">
              <a:buNone/>
              <a:defRPr sz="2347"/>
            </a:lvl5pPr>
            <a:lvl6pPr marL="3352876" indent="0" algn="ctr">
              <a:buNone/>
              <a:defRPr sz="2347"/>
            </a:lvl6pPr>
            <a:lvl7pPr marL="4023451" indent="0" algn="ctr">
              <a:buNone/>
              <a:defRPr sz="2347"/>
            </a:lvl7pPr>
            <a:lvl8pPr marL="4694027" indent="0" algn="ctr">
              <a:buNone/>
              <a:defRPr sz="2347"/>
            </a:lvl8pPr>
            <a:lvl9pPr marL="5364602" indent="0" algn="ctr">
              <a:buNone/>
              <a:defRPr sz="234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A80B-BEC1-A945-8F41-B07A06CFBEC3}" type="datetimeFigureOut">
              <a:rPr lang="en-US" smtClean="0"/>
              <a:t>6/6/19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FADC-8B71-EF4D-B518-45290912C7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A80B-BEC1-A945-8F41-B07A06CFBEC3}" type="datetimeFigureOut">
              <a:rPr lang="en-US" smtClean="0"/>
              <a:t>6/6/19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FADC-8B71-EF4D-B518-45290912C7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A80B-BEC1-A945-8F41-B07A06CFBEC3}" type="datetimeFigureOut">
              <a:rPr lang="en-US" smtClean="0"/>
              <a:t>6/6/19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FADC-8B71-EF4D-B518-45290912C7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A80B-BEC1-A945-8F41-B07A06CFBEC3}" type="datetimeFigureOut">
              <a:rPr lang="en-US" smtClean="0"/>
              <a:t>6/6/19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FADC-8B71-EF4D-B518-45290912C7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3520">
                <a:solidFill>
                  <a:schemeClr val="tx1"/>
                </a:solidFill>
              </a:defRPr>
            </a:lvl1pPr>
            <a:lvl2pPr marL="670575" indent="0">
              <a:buNone/>
              <a:defRPr sz="2933">
                <a:solidFill>
                  <a:schemeClr val="tx1">
                    <a:tint val="75000"/>
                  </a:schemeClr>
                </a:solidFill>
              </a:defRPr>
            </a:lvl2pPr>
            <a:lvl3pPr marL="1341150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3pPr>
            <a:lvl4pPr marL="2011726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4pPr>
            <a:lvl5pPr marL="2682301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5pPr>
            <a:lvl6pPr marL="3352876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6pPr>
            <a:lvl7pPr marL="4023451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7pPr>
            <a:lvl8pPr marL="4694027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8pPr>
            <a:lvl9pPr marL="5364602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A80B-BEC1-A945-8F41-B07A06CFBEC3}" type="datetimeFigureOut">
              <a:rPr lang="en-US" smtClean="0"/>
              <a:t>6/6/19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FADC-8B71-EF4D-B518-45290912C7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A80B-BEC1-A945-8F41-B07A06CFBEC3}" type="datetimeFigureOut">
              <a:rPr lang="en-US" smtClean="0"/>
              <a:t>6/6/19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FADC-8B71-EF4D-B518-45290912C7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A80B-BEC1-A945-8F41-B07A06CFBEC3}" type="datetimeFigureOut">
              <a:rPr lang="en-US" smtClean="0"/>
              <a:t>6/6/19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FADC-8B71-EF4D-B518-45290912C7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A80B-BEC1-A945-8F41-B07A06CFBEC3}" type="datetimeFigureOut">
              <a:rPr lang="en-US" smtClean="0"/>
              <a:t>6/6/19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FADC-8B71-EF4D-B518-45290912C7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A80B-BEC1-A945-8F41-B07A06CFBEC3}" type="datetimeFigureOut">
              <a:rPr lang="en-US" smtClean="0"/>
              <a:t>6/6/19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FADC-8B71-EF4D-B518-45290912C7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4693"/>
            </a:lvl1pPr>
            <a:lvl2pPr>
              <a:defRPr sz="4107"/>
            </a:lvl2pPr>
            <a:lvl3pPr>
              <a:defRPr sz="3520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2347"/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A80B-BEC1-A945-8F41-B07A06CFBEC3}" type="datetimeFigureOut">
              <a:rPr lang="en-US" smtClean="0"/>
              <a:t>6/6/19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FADC-8B71-EF4D-B518-45290912C7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4693"/>
            </a:lvl1pPr>
            <a:lvl2pPr marL="670575" indent="0">
              <a:buNone/>
              <a:defRPr sz="4107"/>
            </a:lvl2pPr>
            <a:lvl3pPr marL="1341150" indent="0">
              <a:buNone/>
              <a:defRPr sz="3520"/>
            </a:lvl3pPr>
            <a:lvl4pPr marL="2011726" indent="0">
              <a:buNone/>
              <a:defRPr sz="2933"/>
            </a:lvl4pPr>
            <a:lvl5pPr marL="2682301" indent="0">
              <a:buNone/>
              <a:defRPr sz="2933"/>
            </a:lvl5pPr>
            <a:lvl6pPr marL="3352876" indent="0">
              <a:buNone/>
              <a:defRPr sz="2933"/>
            </a:lvl6pPr>
            <a:lvl7pPr marL="4023451" indent="0">
              <a:buNone/>
              <a:defRPr sz="2933"/>
            </a:lvl7pPr>
            <a:lvl8pPr marL="4694027" indent="0">
              <a:buNone/>
              <a:defRPr sz="2933"/>
            </a:lvl8pPr>
            <a:lvl9pPr marL="5364602" indent="0">
              <a:buNone/>
              <a:defRPr sz="2933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2347"/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A80B-BEC1-A945-8F41-B07A06CFBEC3}" type="datetimeFigureOut">
              <a:rPr lang="en-US" smtClean="0"/>
              <a:t>6/6/19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FADC-8B71-EF4D-B518-45290912C7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EA80B-BEC1-A945-8F41-B07A06CFBEC3}" type="datetimeFigureOut">
              <a:rPr lang="en-US" smtClean="0"/>
              <a:t>6/6/19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9FADC-8B71-EF4D-B518-45290912C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298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41150" rtl="0" eaLnBrk="1" latinLnBrk="0" hangingPunct="1">
        <a:lnSpc>
          <a:spcPct val="90000"/>
        </a:lnSpc>
        <a:spcBef>
          <a:spcPct val="0"/>
        </a:spcBef>
        <a:buNone/>
        <a:defRPr sz="64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5288" indent="-335288" algn="l" defTabSz="1341150" rtl="0" eaLnBrk="1" latinLnBrk="0" hangingPunct="1">
        <a:lnSpc>
          <a:spcPct val="90000"/>
        </a:lnSpc>
        <a:spcBef>
          <a:spcPts val="1467"/>
        </a:spcBef>
        <a:buFont typeface="Arial" panose="020B0604020202020204" pitchFamily="34" charset="0"/>
        <a:buChar char="•"/>
        <a:defRPr sz="4107" kern="1200">
          <a:solidFill>
            <a:schemeClr val="tx1"/>
          </a:solidFill>
          <a:latin typeface="+mn-lt"/>
          <a:ea typeface="+mn-ea"/>
          <a:cs typeface="+mn-cs"/>
        </a:defRPr>
      </a:lvl1pPr>
      <a:lvl2pPr marL="1005863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3520" kern="1200">
          <a:solidFill>
            <a:schemeClr val="tx1"/>
          </a:solidFill>
          <a:latin typeface="+mn-lt"/>
          <a:ea typeface="+mn-ea"/>
          <a:cs typeface="+mn-cs"/>
        </a:defRPr>
      </a:lvl2pPr>
      <a:lvl3pPr marL="1676438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933" kern="1200">
          <a:solidFill>
            <a:schemeClr val="tx1"/>
          </a:solidFill>
          <a:latin typeface="+mn-lt"/>
          <a:ea typeface="+mn-ea"/>
          <a:cs typeface="+mn-cs"/>
        </a:defRPr>
      </a:lvl3pPr>
      <a:lvl4pPr marL="2347013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3017589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688164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358739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5029314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699890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70575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34115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201172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268230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7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02345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4694027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364602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hyperlink" Target="https://creativecommons.org/licenses/by-nc-sa/4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5.tiff"/><Relationship Id="rId5" Type="http://schemas.openxmlformats.org/officeDocument/2006/relationships/image" Target="../media/image6.tiff"/><Relationship Id="rId6" Type="http://schemas.openxmlformats.org/officeDocument/2006/relationships/image" Target="../media/image7.tiff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tiff"/><Relationship Id="rId12" Type="http://schemas.openxmlformats.org/officeDocument/2006/relationships/image" Target="../media/image14.tiff"/><Relationship Id="rId13" Type="http://schemas.openxmlformats.org/officeDocument/2006/relationships/image" Target="../media/image15.tiff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Relationship Id="rId3" Type="http://schemas.openxmlformats.org/officeDocument/2006/relationships/image" Target="../media/image5.tiff"/><Relationship Id="rId4" Type="http://schemas.openxmlformats.org/officeDocument/2006/relationships/image" Target="../media/image6.tiff"/><Relationship Id="rId5" Type="http://schemas.openxmlformats.org/officeDocument/2006/relationships/image" Target="../media/image7.tiff"/><Relationship Id="rId6" Type="http://schemas.openxmlformats.org/officeDocument/2006/relationships/image" Target="../media/image8.tiff"/><Relationship Id="rId7" Type="http://schemas.openxmlformats.org/officeDocument/2006/relationships/image" Target="../media/image9.tiff"/><Relationship Id="rId8" Type="http://schemas.openxmlformats.org/officeDocument/2006/relationships/image" Target="../media/image10.tiff"/><Relationship Id="rId9" Type="http://schemas.openxmlformats.org/officeDocument/2006/relationships/image" Target="../media/image11.tiff"/><Relationship Id="rId10" Type="http://schemas.openxmlformats.org/officeDocument/2006/relationships/image" Target="../media/image12.tiff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tiff"/><Relationship Id="rId12" Type="http://schemas.openxmlformats.org/officeDocument/2006/relationships/image" Target="../media/image14.tiff"/><Relationship Id="rId13" Type="http://schemas.openxmlformats.org/officeDocument/2006/relationships/image" Target="../media/image15.tiff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Relationship Id="rId3" Type="http://schemas.openxmlformats.org/officeDocument/2006/relationships/image" Target="../media/image5.tiff"/><Relationship Id="rId4" Type="http://schemas.openxmlformats.org/officeDocument/2006/relationships/image" Target="../media/image6.tiff"/><Relationship Id="rId5" Type="http://schemas.openxmlformats.org/officeDocument/2006/relationships/image" Target="../media/image7.tiff"/><Relationship Id="rId6" Type="http://schemas.openxmlformats.org/officeDocument/2006/relationships/image" Target="../media/image8.tiff"/><Relationship Id="rId7" Type="http://schemas.openxmlformats.org/officeDocument/2006/relationships/image" Target="../media/image9.tiff"/><Relationship Id="rId8" Type="http://schemas.openxmlformats.org/officeDocument/2006/relationships/image" Target="../media/image10.tiff"/><Relationship Id="rId9" Type="http://schemas.openxmlformats.org/officeDocument/2006/relationships/image" Target="../media/image11.tiff"/><Relationship Id="rId10" Type="http://schemas.openxmlformats.org/officeDocument/2006/relationships/image" Target="../media/image12.tiff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tiff"/><Relationship Id="rId4" Type="http://schemas.openxmlformats.org/officeDocument/2006/relationships/image" Target="../media/image9.tiff"/><Relationship Id="rId5" Type="http://schemas.openxmlformats.org/officeDocument/2006/relationships/image" Target="../media/image10.tiff"/><Relationship Id="rId6" Type="http://schemas.openxmlformats.org/officeDocument/2006/relationships/image" Target="../media/image11.tiff"/><Relationship Id="rId7" Type="http://schemas.openxmlformats.org/officeDocument/2006/relationships/image" Target="../media/image12.tiff"/><Relationship Id="rId8" Type="http://schemas.openxmlformats.org/officeDocument/2006/relationships/image" Target="../media/image13.tiff"/><Relationship Id="rId9" Type="http://schemas.openxmlformats.org/officeDocument/2006/relationships/image" Target="../media/image14.tiff"/><Relationship Id="rId10" Type="http://schemas.openxmlformats.org/officeDocument/2006/relationships/image" Target="../media/image1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latin typeface="Helvetica" charset="0"/>
                <a:ea typeface="Helvetica" charset="0"/>
                <a:cs typeface="Helvetica" charset="0"/>
              </a:rPr>
              <a:t>Molecular Orbital Theory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>
                <a:latin typeface="Helvetica" charset="0"/>
                <a:ea typeface="Helvetica" charset="0"/>
                <a:cs typeface="Helvetica" charset="0"/>
              </a:rPr>
              <a:t>Flash Review</a:t>
            </a:r>
          </a:p>
          <a:p>
            <a:endParaRPr lang="en-US" dirty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CHEM 371</a:t>
            </a:r>
          </a:p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Dr. Christopher B. Durr</a:t>
            </a:r>
          </a:p>
          <a:p>
            <a:endParaRPr lang="en-US" i="1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4" name="Picture 2" descr="ttps://mirrors.creativecommons.org/presskit/buttons/88x31/png/by-nc-s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133" y="9219415"/>
            <a:ext cx="1198133" cy="41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02509" y="9638613"/>
            <a:ext cx="676738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latin typeface="Helvetica" charset="0"/>
                <a:ea typeface="Helvetica" charset="0"/>
                <a:cs typeface="Helvetica" charset="0"/>
              </a:rPr>
              <a:t> © 2019 by Christopher </a:t>
            </a:r>
            <a:r>
              <a:rPr lang="en-US" sz="1100" dirty="0">
                <a:latin typeface="Helvetica" charset="0"/>
                <a:ea typeface="Helvetica" charset="0"/>
                <a:cs typeface="Helvetica" charset="0"/>
              </a:rPr>
              <a:t>Durr</a:t>
            </a:r>
            <a:r>
              <a:rPr lang="en-US" sz="1100" dirty="0" smtClean="0">
                <a:latin typeface="Helvetica" charset="0"/>
                <a:ea typeface="Helvetica" charset="0"/>
                <a:cs typeface="Helvetica" charset="0"/>
              </a:rPr>
              <a:t>, Molecular Orbital Theory Flash Review. </a:t>
            </a:r>
            <a:r>
              <a:rPr lang="en-US" sz="1100" dirty="0" smtClean="0">
                <a:latin typeface="Helvetica" charset="0"/>
                <a:ea typeface="Helvetica" charset="0"/>
                <a:cs typeface="Helvetica" charset="0"/>
              </a:rPr>
              <a:t>This </a:t>
            </a:r>
            <a:r>
              <a:rPr lang="en-US" sz="1100" dirty="0">
                <a:latin typeface="Helvetica" charset="0"/>
                <a:ea typeface="Helvetica" charset="0"/>
                <a:cs typeface="Helvetica" charset="0"/>
              </a:rPr>
              <a:t>work is licensed under a </a:t>
            </a:r>
            <a:r>
              <a:rPr lang="en-US" sz="1100" dirty="0">
                <a:latin typeface="Helvetica" charset="0"/>
                <a:ea typeface="Helvetica" charset="0"/>
                <a:cs typeface="Helvetica" charset="0"/>
                <a:hlinkClick r:id="rId3"/>
              </a:rPr>
              <a:t>Creative Commons Attribution-NonCommercial-ShareAlike 4.0 International License</a:t>
            </a:r>
            <a:r>
              <a:rPr lang="en-US" sz="1100" dirty="0">
                <a:latin typeface="Helvetica" charset="0"/>
                <a:ea typeface="Helvetica" charset="0"/>
                <a:cs typeface="Helvetica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72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353" y="340785"/>
            <a:ext cx="6703695" cy="656467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Atomic Orbitals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76959"/>
          <a:stretch/>
        </p:blipFill>
        <p:spPr>
          <a:xfrm>
            <a:off x="3202387" y="977870"/>
            <a:ext cx="1367626" cy="30113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4294" b="44745"/>
          <a:stretch/>
        </p:blipFill>
        <p:spPr>
          <a:xfrm>
            <a:off x="1936143" y="4130976"/>
            <a:ext cx="3900114" cy="16639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b="47005"/>
          <a:stretch/>
        </p:blipFill>
        <p:spPr>
          <a:xfrm>
            <a:off x="1545536" y="6204230"/>
            <a:ext cx="4570013" cy="17121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5619" y="1341018"/>
            <a:ext cx="1264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1s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5619" y="2981502"/>
            <a:ext cx="1264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2s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5619" y="4732117"/>
            <a:ext cx="1264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Helvetica" charset="0"/>
                <a:ea typeface="Helvetica" charset="0"/>
                <a:cs typeface="Helvetica" charset="0"/>
              </a:rPr>
              <a:t>2p</a:t>
            </a:r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1278" y="7774993"/>
            <a:ext cx="1264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3d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10605" y="5564091"/>
            <a:ext cx="474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>
                <a:latin typeface="Helvetica" charset="0"/>
                <a:ea typeface="Helvetica" charset="0"/>
                <a:cs typeface="Helvetica" charset="0"/>
              </a:rPr>
              <a:t>p</a:t>
            </a:r>
            <a:r>
              <a:rPr lang="en-US" sz="2000" i="1" baseline="-25000">
                <a:latin typeface="Helvetica" charset="0"/>
                <a:ea typeface="Helvetica" charset="0"/>
                <a:cs typeface="Helvetica" charset="0"/>
              </a:rPr>
              <a:t>z</a:t>
            </a:r>
            <a:endParaRPr lang="en-US" sz="2000" i="1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48931" y="5564091"/>
            <a:ext cx="474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>
                <a:latin typeface="Helvetica" charset="0"/>
                <a:ea typeface="Helvetica" charset="0"/>
                <a:cs typeface="Helvetica" charset="0"/>
              </a:rPr>
              <a:t>p</a:t>
            </a:r>
            <a:r>
              <a:rPr lang="en-US" sz="2000" i="1" baseline="-25000">
                <a:latin typeface="Helvetica" charset="0"/>
                <a:ea typeface="Helvetica" charset="0"/>
                <a:cs typeface="Helvetica" charset="0"/>
              </a:rPr>
              <a:t>y</a:t>
            </a:r>
            <a:endParaRPr lang="en-US" sz="2000" i="1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87445" y="5564091"/>
            <a:ext cx="474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>
                <a:latin typeface="Helvetica" charset="0"/>
                <a:ea typeface="Helvetica" charset="0"/>
                <a:cs typeface="Helvetica" charset="0"/>
              </a:rPr>
              <a:t>p</a:t>
            </a:r>
            <a:r>
              <a:rPr lang="en-US" sz="2000" i="1" baseline="-25000" dirty="0" err="1">
                <a:latin typeface="Helvetica" charset="0"/>
                <a:ea typeface="Helvetica" charset="0"/>
                <a:cs typeface="Helvetica" charset="0"/>
              </a:rPr>
              <a:t>z</a:t>
            </a:r>
            <a:endParaRPr lang="en-US" sz="2000" i="1" dirty="0"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6665882" y="478944"/>
            <a:ext cx="0" cy="72753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665882" y="1206474"/>
            <a:ext cx="72793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6626077" y="1166670"/>
            <a:ext cx="79607" cy="7960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316606" y="1179511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Helvetica" charset="0"/>
                <a:ea typeface="Helvetica" charset="0"/>
                <a:cs typeface="Helvetica" charset="0"/>
              </a:rPr>
              <a:t>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93580" y="1179515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Helvetica" charset="0"/>
                <a:ea typeface="Helvetica" charset="0"/>
                <a:cs typeface="Helvetica" charset="0"/>
              </a:rPr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13482" y="137807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Helvetica" charset="0"/>
                <a:ea typeface="Helvetica" charset="0"/>
                <a:cs typeface="Helvetica" charset="0"/>
              </a:rPr>
              <a:t>z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72743" y="9617792"/>
            <a:ext cx="5751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>
                <a:latin typeface="Helvetica" charset="0"/>
                <a:ea typeface="Helvetica" charset="0"/>
                <a:cs typeface="Helvetica" charset="0"/>
              </a:rPr>
              <a:t>d</a:t>
            </a:r>
            <a:r>
              <a:rPr lang="en-US" sz="2000" i="1" baseline="-25000">
                <a:latin typeface="Helvetica" charset="0"/>
                <a:ea typeface="Helvetica" charset="0"/>
                <a:cs typeface="Helvetica" charset="0"/>
              </a:rPr>
              <a:t>yz</a:t>
            </a:r>
            <a:endParaRPr lang="en-US" sz="2000" i="1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85532" y="9617792"/>
            <a:ext cx="601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>
                <a:latin typeface="Helvetica" charset="0"/>
                <a:ea typeface="Helvetica" charset="0"/>
                <a:cs typeface="Helvetica" charset="0"/>
              </a:rPr>
              <a:t>d</a:t>
            </a:r>
            <a:r>
              <a:rPr lang="en-US" sz="2000" i="1" baseline="-25000" dirty="0" err="1">
                <a:latin typeface="Helvetica" charset="0"/>
                <a:ea typeface="Helvetica" charset="0"/>
                <a:cs typeface="Helvetica" charset="0"/>
              </a:rPr>
              <a:t>xy</a:t>
            </a:r>
            <a:endParaRPr lang="en-US" sz="2000" i="1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24525" y="9617792"/>
            <a:ext cx="610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>
                <a:latin typeface="Helvetica" charset="0"/>
                <a:ea typeface="Helvetica" charset="0"/>
                <a:cs typeface="Helvetica" charset="0"/>
              </a:rPr>
              <a:t>d</a:t>
            </a:r>
            <a:r>
              <a:rPr lang="en-US" sz="2000" i="1" baseline="-25000">
                <a:latin typeface="Helvetica" charset="0"/>
                <a:ea typeface="Helvetica" charset="0"/>
                <a:cs typeface="Helvetica" charset="0"/>
              </a:rPr>
              <a:t>xz</a:t>
            </a:r>
            <a:endParaRPr lang="en-US" sz="2000" i="1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/>
          <a:srcRect t="54830"/>
          <a:stretch/>
        </p:blipFill>
        <p:spPr>
          <a:xfrm>
            <a:off x="1555778" y="8156907"/>
            <a:ext cx="4570013" cy="145928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681011" y="7890249"/>
            <a:ext cx="601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latin typeface="Helvetica" charset="0"/>
                <a:ea typeface="Helvetica" charset="0"/>
                <a:cs typeface="Helvetica" charset="0"/>
              </a:rPr>
              <a:t>d</a:t>
            </a:r>
            <a:r>
              <a:rPr lang="en-US" sz="2000" i="1" baseline="-25000" dirty="0">
                <a:latin typeface="Helvetica" charset="0"/>
                <a:ea typeface="Helvetica" charset="0"/>
                <a:cs typeface="Helvetica" charset="0"/>
              </a:rPr>
              <a:t>z2</a:t>
            </a:r>
            <a:endParaRPr lang="en-US" sz="2000" i="1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93676" y="7890249"/>
            <a:ext cx="810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>
                <a:latin typeface="Helvetica" charset="0"/>
                <a:ea typeface="Helvetica" charset="0"/>
                <a:cs typeface="Helvetica" charset="0"/>
              </a:rPr>
              <a:t>d</a:t>
            </a:r>
            <a:r>
              <a:rPr lang="en-US" sz="2000" i="1" baseline="-25000">
                <a:latin typeface="Helvetica" charset="0"/>
                <a:ea typeface="Helvetica" charset="0"/>
                <a:cs typeface="Helvetica" charset="0"/>
              </a:rPr>
              <a:t>x2-y2</a:t>
            </a:r>
            <a:endParaRPr lang="en-US" sz="2000" i="1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22867" y="2803664"/>
            <a:ext cx="1738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Helvetica" charset="0"/>
                <a:ea typeface="Helvetica" charset="0"/>
                <a:cs typeface="Helvetica" charset="0"/>
              </a:rPr>
              <a:t>1 Radial Node</a:t>
            </a:r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62719" y="4547115"/>
            <a:ext cx="14586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Helvetica" charset="0"/>
                <a:ea typeface="Helvetica" charset="0"/>
                <a:cs typeface="Helvetica" charset="0"/>
              </a:rPr>
              <a:t>1 Planar </a:t>
            </a: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Node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62719" y="7674805"/>
            <a:ext cx="14586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2 Planar Nodes</a:t>
            </a:r>
          </a:p>
        </p:txBody>
      </p:sp>
      <p:pic>
        <p:nvPicPr>
          <p:cNvPr id="34" name="Picture 2" descr="ttps://mirrors.creativecommons.org/presskit/buttons/80x15/png/by-nc-s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019" y="9868628"/>
            <a:ext cx="1013381" cy="18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583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flipH="1">
            <a:off x="566337" y="1066526"/>
            <a:ext cx="0" cy="8438185"/>
          </a:xfrm>
          <a:prstGeom prst="straightConnector1">
            <a:avLst/>
          </a:prstGeom>
          <a:ln w="28575">
            <a:solidFill>
              <a:schemeClr val="tx1"/>
            </a:solidFill>
            <a:headEnd type="stealth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 rot="16200000">
            <a:off x="-759368" y="5295956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" charset="0"/>
                <a:ea typeface="Helvetica" charset="0"/>
                <a:cs typeface="Helvetica" charset="0"/>
              </a:rPr>
              <a:t>Energy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89466" y="5274733"/>
            <a:ext cx="0" cy="45720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456266" y="7865533"/>
            <a:ext cx="533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532466" y="3845954"/>
            <a:ext cx="533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22866" y="3845954"/>
            <a:ext cx="533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142066" y="3845954"/>
            <a:ext cx="533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229652" y="7898189"/>
            <a:ext cx="533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218766" y="3845170"/>
            <a:ext cx="533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609166" y="3845170"/>
            <a:ext cx="533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828366" y="3845170"/>
            <a:ext cx="533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1630438" y="7647819"/>
            <a:ext cx="0" cy="38100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782838" y="7647819"/>
            <a:ext cx="0" cy="38100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129694" y="3639126"/>
            <a:ext cx="0" cy="38100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282094" y="3639126"/>
            <a:ext cx="0" cy="38100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1761066" y="3617354"/>
            <a:ext cx="0" cy="38100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370666" y="3617354"/>
            <a:ext cx="0" cy="38100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6403824" y="7680475"/>
            <a:ext cx="0" cy="38100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556224" y="7680475"/>
            <a:ext cx="0" cy="38100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5815994" y="3638342"/>
            <a:ext cx="0" cy="38100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968394" y="3638342"/>
            <a:ext cx="0" cy="38100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6447366" y="3616570"/>
            <a:ext cx="0" cy="38100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7056966" y="3616570"/>
            <a:ext cx="0" cy="38100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532466" y="8017933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rPr>
              <a:t>2s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294966" y="8017933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rPr>
              <a:t>2s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608666" y="3965696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rPr>
              <a:t>2p</a:t>
            </a:r>
            <a:r>
              <a:rPr lang="en-US" sz="1600" baseline="-25000" dirty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rPr>
              <a:t>y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142066" y="3976584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rPr>
              <a:t>2p</a:t>
            </a:r>
            <a:r>
              <a:rPr lang="en-US" sz="1600" baseline="-25000" dirty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rPr>
              <a:t>x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999066" y="3976582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rPr>
              <a:t>2p</a:t>
            </a:r>
            <a:r>
              <a:rPr lang="en-US" sz="1600" baseline="-25000" dirty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rPr>
              <a:t>z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218766" y="3976582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rPr>
              <a:t>2p</a:t>
            </a:r>
            <a:r>
              <a:rPr lang="en-US" sz="1600" baseline="-25000" dirty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rPr>
              <a:t>y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828366" y="397580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rPr>
              <a:t>2p</a:t>
            </a:r>
            <a:r>
              <a:rPr lang="en-US" sz="1600" baseline="-25000" dirty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rPr>
              <a:t>x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685366" y="3975798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rPr>
              <a:t>2p</a:t>
            </a:r>
            <a:r>
              <a:rPr lang="en-US" sz="1600" baseline="-25000" dirty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rPr>
              <a:t>z</a:t>
            </a:r>
          </a:p>
        </p:txBody>
      </p:sp>
      <p:sp>
        <p:nvSpPr>
          <p:cNvPr id="77" name="Title 1"/>
          <p:cNvSpPr>
            <a:spLocks noGrp="1"/>
          </p:cNvSpPr>
          <p:nvPr>
            <p:ph type="title"/>
          </p:nvPr>
        </p:nvSpPr>
        <p:spPr>
          <a:xfrm>
            <a:off x="530198" y="154340"/>
            <a:ext cx="6703695" cy="656467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Helvetica" charset="0"/>
                <a:ea typeface="Helvetica" charset="0"/>
                <a:cs typeface="Helvetica" charset="0"/>
              </a:rPr>
              <a:t>Molecular Orbitals </a:t>
            </a:r>
            <a:r>
              <a:rPr lang="mr-IN" sz="3200" dirty="0">
                <a:latin typeface="Helvetica" charset="0"/>
                <a:ea typeface="Helvetica" charset="0"/>
                <a:cs typeface="Helvetica" charset="0"/>
              </a:rPr>
              <a:t>–</a:t>
            </a:r>
            <a:r>
              <a:rPr lang="en-US" sz="3200" dirty="0">
                <a:latin typeface="Helvetica" charset="0"/>
                <a:ea typeface="Helvetica" charset="0"/>
                <a:cs typeface="Helvetica" charset="0"/>
              </a:rPr>
              <a:t> O</a:t>
            </a:r>
            <a:r>
              <a:rPr lang="en-US" sz="3200" baseline="-25000" dirty="0">
                <a:latin typeface="Helvetica" charset="0"/>
                <a:ea typeface="Helvetica" charset="0"/>
                <a:cs typeface="Helvetica" charset="0"/>
              </a:rPr>
              <a:t>2</a:t>
            </a:r>
            <a:endParaRPr lang="en-US" sz="3200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3"/>
          <a:srcRect l="4694" t="11530" r="83202" b="64700"/>
          <a:stretch/>
        </p:blipFill>
        <p:spPr>
          <a:xfrm>
            <a:off x="1521579" y="8361539"/>
            <a:ext cx="381001" cy="379588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3"/>
          <a:srcRect l="4694" t="11530" r="83202" b="64700"/>
          <a:stretch/>
        </p:blipFill>
        <p:spPr>
          <a:xfrm>
            <a:off x="6307665" y="8368154"/>
            <a:ext cx="381001" cy="3795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8859" y="4360333"/>
            <a:ext cx="243614" cy="7260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965" y="4573641"/>
            <a:ext cx="700743" cy="237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7689" y="4475605"/>
            <a:ext cx="369711" cy="406400"/>
          </a:xfrm>
          <a:prstGeom prst="rect">
            <a:avLst/>
          </a:prstGeom>
        </p:spPr>
      </p:pic>
      <p:cxnSp>
        <p:nvCxnSpPr>
          <p:cNvPr id="46" name="Straight Arrow Connector 45"/>
          <p:cNvCxnSpPr/>
          <p:nvPr/>
        </p:nvCxnSpPr>
        <p:spPr>
          <a:xfrm flipV="1">
            <a:off x="6665882" y="478944"/>
            <a:ext cx="0" cy="72753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6665882" y="1206474"/>
            <a:ext cx="72793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6626077" y="1166670"/>
            <a:ext cx="79607" cy="7960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6513480" y="1153219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Helvetica" charset="0"/>
                <a:ea typeface="Helvetica" charset="0"/>
                <a:cs typeface="Helvetica" charset="0"/>
              </a:rPr>
              <a:t>y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511865" y="14156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Helvetica" charset="0"/>
                <a:ea typeface="Helvetica" charset="0"/>
                <a:cs typeface="Helvetica" charset="0"/>
              </a:rPr>
              <a:t>x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281224" y="116667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Helvetica" charset="0"/>
                <a:ea typeface="Helvetica" charset="0"/>
                <a:cs typeface="Helvetica" charset="0"/>
              </a:rPr>
              <a:t>z</a:t>
            </a: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4878" y="4318466"/>
            <a:ext cx="243614" cy="726017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5984" y="4531774"/>
            <a:ext cx="700743" cy="23750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3708" y="4433738"/>
            <a:ext cx="369711" cy="406400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1769129" y="1698198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" charset="0"/>
                <a:ea typeface="Helvetica" charset="0"/>
                <a:cs typeface="Helvetica" charset="0"/>
              </a:rPr>
              <a:t>O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363708" y="1699279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" charset="0"/>
                <a:ea typeface="Helvetica" charset="0"/>
                <a:cs typeface="Helvetica" charset="0"/>
              </a:rPr>
              <a:t>O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867452" y="860342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" charset="0"/>
                <a:ea typeface="Helvetica" charset="0"/>
                <a:cs typeface="Helvetica" charset="0"/>
              </a:rPr>
              <a:t>O</a:t>
            </a:r>
            <a:r>
              <a:rPr lang="en-US" sz="2000" b="1" baseline="-25000" dirty="0">
                <a:latin typeface="Helvetica" charset="0"/>
                <a:ea typeface="Helvetica" charset="0"/>
                <a:cs typeface="Helvetica" charset="0"/>
              </a:rPr>
              <a:t>2</a:t>
            </a:r>
          </a:p>
        </p:txBody>
      </p:sp>
      <p:pic>
        <p:nvPicPr>
          <p:cNvPr id="65" name="Picture 2" descr="ttps://mirrors.creativecommons.org/presskit/buttons/80x15/png/by-nc-s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019" y="9868628"/>
            <a:ext cx="1013381" cy="18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1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3" name="Straight Connector 152"/>
          <p:cNvCxnSpPr/>
          <p:nvPr/>
        </p:nvCxnSpPr>
        <p:spPr>
          <a:xfrm flipH="1" flipV="1">
            <a:off x="4335537" y="1714321"/>
            <a:ext cx="1231502" cy="210331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H="1">
            <a:off x="4357987" y="3845681"/>
            <a:ext cx="1244365" cy="220076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flipH="1">
            <a:off x="4808377" y="3866360"/>
            <a:ext cx="774913" cy="1015645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>
            <a:endCxn id="60" idx="1"/>
          </p:cNvCxnSpPr>
          <p:nvPr/>
        </p:nvCxnSpPr>
        <p:spPr>
          <a:xfrm flipH="1" flipV="1">
            <a:off x="4871659" y="2591617"/>
            <a:ext cx="737507" cy="1248164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814310" y="8634148"/>
            <a:ext cx="533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814310" y="7033382"/>
            <a:ext cx="533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814310" y="6049526"/>
            <a:ext cx="533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327475" y="4873538"/>
            <a:ext cx="533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267107" y="4873538"/>
            <a:ext cx="533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346920" y="2616199"/>
            <a:ext cx="533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286552" y="2616199"/>
            <a:ext cx="533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829352" y="1714321"/>
            <a:ext cx="533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000552" y="7879235"/>
            <a:ext cx="1813758" cy="75491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2002254" y="7033382"/>
            <a:ext cx="1801162" cy="838805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4347710" y="7038952"/>
            <a:ext cx="1849287" cy="859237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4335537" y="7923138"/>
            <a:ext cx="1883229" cy="71302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667959" y="3853003"/>
            <a:ext cx="1156628" cy="218693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683511" y="3853002"/>
            <a:ext cx="651878" cy="1010949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2666837" y="2622741"/>
            <a:ext cx="685523" cy="122938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2675466" y="1716756"/>
            <a:ext cx="1113807" cy="21082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468056" y="844948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accent3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σ</a:t>
            </a:r>
            <a:endParaRPr lang="en-US" sz="1400" b="1" dirty="0">
              <a:solidFill>
                <a:schemeClr val="accent3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457397" y="683290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accent3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σ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*</a:t>
            </a:r>
            <a:endParaRPr lang="en-US" sz="1400" b="1" dirty="0">
              <a:solidFill>
                <a:schemeClr val="accent3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457397" y="586486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accent3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σ</a:t>
            </a:r>
            <a:endParaRPr lang="en-US" sz="1400" b="1" dirty="0">
              <a:solidFill>
                <a:schemeClr val="accent3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413854" y="1503313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accent3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σ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*</a:t>
            </a:r>
            <a:endParaRPr lang="en-US" sz="1400" b="1" dirty="0">
              <a:solidFill>
                <a:schemeClr val="accent3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915860" y="4655157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accent3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π</a:t>
            </a:r>
            <a:endParaRPr lang="en-US" sz="1400" b="1" dirty="0">
              <a:solidFill>
                <a:schemeClr val="accent3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871659" y="2406951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accent3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π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*</a:t>
            </a:r>
            <a:endParaRPr lang="en-US" sz="1400" b="1" dirty="0">
              <a:solidFill>
                <a:schemeClr val="accent3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81" name="Straight Arrow Connector 80"/>
          <p:cNvCxnSpPr/>
          <p:nvPr/>
        </p:nvCxnSpPr>
        <p:spPr>
          <a:xfrm flipH="1">
            <a:off x="566337" y="1066526"/>
            <a:ext cx="0" cy="8438185"/>
          </a:xfrm>
          <a:prstGeom prst="straightConnector1">
            <a:avLst/>
          </a:prstGeom>
          <a:ln w="28575">
            <a:solidFill>
              <a:schemeClr val="tx1"/>
            </a:solidFill>
            <a:headEnd type="stealth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 rot="16200000">
            <a:off x="-759368" y="5295956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" charset="0"/>
                <a:ea typeface="Helvetica" charset="0"/>
                <a:cs typeface="Helvetica" charset="0"/>
              </a:rPr>
              <a:t>Energy</a:t>
            </a:r>
          </a:p>
        </p:txBody>
      </p:sp>
      <p:cxnSp>
        <p:nvCxnSpPr>
          <p:cNvPr id="83" name="Straight Arrow Connector 82"/>
          <p:cNvCxnSpPr/>
          <p:nvPr/>
        </p:nvCxnSpPr>
        <p:spPr>
          <a:xfrm flipV="1">
            <a:off x="389466" y="5274733"/>
            <a:ext cx="0" cy="45720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1456266" y="7865533"/>
            <a:ext cx="533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1532466" y="3845954"/>
            <a:ext cx="533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922866" y="3845954"/>
            <a:ext cx="533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2142066" y="3845954"/>
            <a:ext cx="533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6229652" y="7898189"/>
            <a:ext cx="533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6218766" y="3845170"/>
            <a:ext cx="533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5609166" y="3845170"/>
            <a:ext cx="533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6828366" y="3845170"/>
            <a:ext cx="533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V="1">
            <a:off x="1630438" y="7647819"/>
            <a:ext cx="0" cy="38100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1782838" y="7647819"/>
            <a:ext cx="0" cy="38100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V="1">
            <a:off x="1129694" y="3639126"/>
            <a:ext cx="0" cy="38100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1282094" y="3639126"/>
            <a:ext cx="0" cy="38100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V="1">
            <a:off x="1761066" y="3617354"/>
            <a:ext cx="0" cy="38100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V="1">
            <a:off x="2370666" y="3617354"/>
            <a:ext cx="0" cy="38100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V="1">
            <a:off x="6403824" y="7680475"/>
            <a:ext cx="0" cy="38100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6556224" y="7680475"/>
            <a:ext cx="0" cy="38100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flipV="1">
            <a:off x="5815994" y="3638342"/>
            <a:ext cx="0" cy="38100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5968394" y="3638342"/>
            <a:ext cx="0" cy="38100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flipV="1">
            <a:off x="6447366" y="3616570"/>
            <a:ext cx="0" cy="38100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flipV="1">
            <a:off x="7056966" y="3616570"/>
            <a:ext cx="0" cy="38100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1532466" y="8017933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rPr>
              <a:t>2s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6294966" y="8017933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rPr>
              <a:t>2s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1608666" y="3965696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rPr>
              <a:t>2p</a:t>
            </a:r>
            <a:r>
              <a:rPr lang="en-US" sz="1600" baseline="-25000" dirty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rPr>
              <a:t>y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2142066" y="3976584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rPr>
              <a:t>2p</a:t>
            </a:r>
            <a:r>
              <a:rPr lang="en-US" sz="1600" baseline="-25000" dirty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rPr>
              <a:t>x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999066" y="3976582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rPr>
              <a:t>2p</a:t>
            </a:r>
            <a:r>
              <a:rPr lang="en-US" sz="1600" baseline="-25000" dirty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rPr>
              <a:t>z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6218766" y="3976582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rPr>
              <a:t>2p</a:t>
            </a:r>
            <a:r>
              <a:rPr lang="en-US" sz="1600" baseline="-25000" dirty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rPr>
              <a:t>y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6828366" y="397580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rPr>
              <a:t>2p</a:t>
            </a:r>
            <a:r>
              <a:rPr lang="en-US" sz="1600" baseline="-25000" dirty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rPr>
              <a:t>x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685366" y="3975798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rPr>
              <a:t>2p</a:t>
            </a:r>
            <a:r>
              <a:rPr lang="en-US" sz="1600" baseline="-25000" dirty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rPr>
              <a:t>z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1769129" y="1698198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" charset="0"/>
                <a:ea typeface="Helvetica" charset="0"/>
                <a:cs typeface="Helvetica" charset="0"/>
              </a:rPr>
              <a:t>O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6363708" y="1699279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" charset="0"/>
                <a:ea typeface="Helvetica" charset="0"/>
                <a:cs typeface="Helvetica" charset="0"/>
              </a:rPr>
              <a:t>O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3867452" y="860342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" charset="0"/>
                <a:ea typeface="Helvetica" charset="0"/>
                <a:cs typeface="Helvetica" charset="0"/>
              </a:rPr>
              <a:t>O</a:t>
            </a:r>
            <a:r>
              <a:rPr lang="en-US" sz="2000" b="1" baseline="-25000" dirty="0">
                <a:latin typeface="Helvetica" charset="0"/>
                <a:ea typeface="Helvetica" charset="0"/>
                <a:cs typeface="Helvetica" charset="0"/>
              </a:rPr>
              <a:t>2</a:t>
            </a:r>
          </a:p>
        </p:txBody>
      </p:sp>
      <p:sp>
        <p:nvSpPr>
          <p:cNvPr id="115" name="Title 1"/>
          <p:cNvSpPr>
            <a:spLocks noGrp="1"/>
          </p:cNvSpPr>
          <p:nvPr>
            <p:ph type="title"/>
          </p:nvPr>
        </p:nvSpPr>
        <p:spPr>
          <a:xfrm>
            <a:off x="530198" y="154340"/>
            <a:ext cx="6703695" cy="656467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Helvetica" charset="0"/>
                <a:ea typeface="Helvetica" charset="0"/>
                <a:cs typeface="Helvetica" charset="0"/>
              </a:rPr>
              <a:t>Molecular Orbitals </a:t>
            </a:r>
            <a:r>
              <a:rPr lang="mr-IN" sz="3200" dirty="0">
                <a:latin typeface="Helvetica" charset="0"/>
                <a:ea typeface="Helvetica" charset="0"/>
                <a:cs typeface="Helvetica" charset="0"/>
              </a:rPr>
              <a:t>–</a:t>
            </a:r>
            <a:r>
              <a:rPr lang="en-US" sz="3200" dirty="0">
                <a:latin typeface="Helvetica" charset="0"/>
                <a:ea typeface="Helvetica" charset="0"/>
                <a:cs typeface="Helvetica" charset="0"/>
              </a:rPr>
              <a:t> O</a:t>
            </a:r>
            <a:r>
              <a:rPr lang="en-US" sz="3200" baseline="-25000" dirty="0">
                <a:latin typeface="Helvetica" charset="0"/>
                <a:ea typeface="Helvetica" charset="0"/>
                <a:cs typeface="Helvetica" charset="0"/>
              </a:rPr>
              <a:t>2</a:t>
            </a:r>
            <a:endParaRPr lang="en-US" sz="3200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116" name="Picture 115"/>
          <p:cNvPicPr>
            <a:picLocks noChangeAspect="1"/>
          </p:cNvPicPr>
          <p:nvPr/>
        </p:nvPicPr>
        <p:blipFill rotWithShape="1">
          <a:blip r:embed="rId2"/>
          <a:srcRect l="4694" t="11530" r="83202" b="64700"/>
          <a:stretch/>
        </p:blipFill>
        <p:spPr>
          <a:xfrm>
            <a:off x="1521579" y="8361539"/>
            <a:ext cx="381001" cy="379588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 rotWithShape="1">
          <a:blip r:embed="rId2"/>
          <a:srcRect l="4694" t="11530" r="83202" b="64700"/>
          <a:stretch/>
        </p:blipFill>
        <p:spPr>
          <a:xfrm>
            <a:off x="6307665" y="8368154"/>
            <a:ext cx="381001" cy="379588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859" y="4360333"/>
            <a:ext cx="243614" cy="726017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965" y="4573641"/>
            <a:ext cx="700743" cy="237500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7689" y="4475605"/>
            <a:ext cx="369711" cy="406400"/>
          </a:xfrm>
          <a:prstGeom prst="rect">
            <a:avLst/>
          </a:prstGeom>
        </p:spPr>
      </p:pic>
      <p:cxnSp>
        <p:nvCxnSpPr>
          <p:cNvPr id="121" name="Straight Arrow Connector 120"/>
          <p:cNvCxnSpPr/>
          <p:nvPr/>
        </p:nvCxnSpPr>
        <p:spPr>
          <a:xfrm flipV="1">
            <a:off x="6665882" y="478944"/>
            <a:ext cx="0" cy="72753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>
            <a:off x="6665882" y="1206474"/>
            <a:ext cx="72793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Oval 122"/>
          <p:cNvSpPr/>
          <p:nvPr/>
        </p:nvSpPr>
        <p:spPr>
          <a:xfrm>
            <a:off x="6626077" y="1166670"/>
            <a:ext cx="79607" cy="7960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>
            <a:off x="6513480" y="1153219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Helvetica" charset="0"/>
                <a:ea typeface="Helvetica" charset="0"/>
                <a:cs typeface="Helvetica" charset="0"/>
              </a:rPr>
              <a:t>y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511865" y="14156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Helvetica" charset="0"/>
                <a:ea typeface="Helvetica" charset="0"/>
                <a:cs typeface="Helvetica" charset="0"/>
              </a:rPr>
              <a:t>x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281224" y="116667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Helvetica" charset="0"/>
                <a:ea typeface="Helvetica" charset="0"/>
                <a:cs typeface="Helvetica" charset="0"/>
              </a:rPr>
              <a:t>z</a:t>
            </a:r>
          </a:p>
        </p:txBody>
      </p:sp>
      <p:pic>
        <p:nvPicPr>
          <p:cNvPr id="127" name="Picture 1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4878" y="4318466"/>
            <a:ext cx="243614" cy="726017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5984" y="4531774"/>
            <a:ext cx="700743" cy="237500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3708" y="4433738"/>
            <a:ext cx="369711" cy="406400"/>
          </a:xfrm>
          <a:prstGeom prst="rect">
            <a:avLst/>
          </a:prstGeom>
        </p:spPr>
      </p:pic>
      <p:pic>
        <p:nvPicPr>
          <p:cNvPr id="133" name="Picture 1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0627" y="6168896"/>
            <a:ext cx="1447050" cy="494613"/>
          </a:xfrm>
          <a:prstGeom prst="rect">
            <a:avLst/>
          </a:prstGeom>
        </p:spPr>
      </p:pic>
      <p:pic>
        <p:nvPicPr>
          <p:cNvPr id="135" name="Picture 1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3544" y="4958974"/>
            <a:ext cx="860152" cy="883399"/>
          </a:xfrm>
          <a:prstGeom prst="rect">
            <a:avLst/>
          </a:prstGeom>
        </p:spPr>
      </p:pic>
      <p:pic>
        <p:nvPicPr>
          <p:cNvPr id="136" name="Picture 1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81010" y="4992460"/>
            <a:ext cx="914639" cy="661000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4169" y="2667936"/>
            <a:ext cx="798902" cy="998628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12654" y="2900480"/>
            <a:ext cx="1059600" cy="533844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73237" y="1765482"/>
            <a:ext cx="1435608" cy="673599"/>
          </a:xfrm>
          <a:prstGeom prst="rect">
            <a:avLst/>
          </a:prstGeom>
        </p:spPr>
      </p:pic>
      <p:pic>
        <p:nvPicPr>
          <p:cNvPr id="141" name="Picture 14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34230" y="8758608"/>
            <a:ext cx="919022" cy="593830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90809" y="7134783"/>
            <a:ext cx="969520" cy="800382"/>
          </a:xfrm>
          <a:prstGeom prst="rect">
            <a:avLst/>
          </a:prstGeom>
        </p:spPr>
      </p:pic>
      <p:pic>
        <p:nvPicPr>
          <p:cNvPr id="131" name="Picture 2" descr="ttps://mirrors.creativecommons.org/presskit/buttons/80x15/png/by-nc-sa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019" y="9868628"/>
            <a:ext cx="1013381" cy="18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96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/>
      <p:bldP spid="59" grpId="0"/>
      <p:bldP spid="60" grpId="0"/>
      <p:bldP spid="6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3" name="Straight Connector 152"/>
          <p:cNvCxnSpPr/>
          <p:nvPr/>
        </p:nvCxnSpPr>
        <p:spPr>
          <a:xfrm flipH="1" flipV="1">
            <a:off x="4335537" y="1714321"/>
            <a:ext cx="1231502" cy="210331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H="1">
            <a:off x="4357987" y="3845681"/>
            <a:ext cx="1244365" cy="220076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flipH="1">
            <a:off x="4808377" y="3866360"/>
            <a:ext cx="774913" cy="1015645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>
            <a:endCxn id="60" idx="1"/>
          </p:cNvCxnSpPr>
          <p:nvPr/>
        </p:nvCxnSpPr>
        <p:spPr>
          <a:xfrm flipH="1" flipV="1">
            <a:off x="4871659" y="2591617"/>
            <a:ext cx="737507" cy="1248164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814310" y="8634148"/>
            <a:ext cx="533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814310" y="7033382"/>
            <a:ext cx="533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814310" y="6049526"/>
            <a:ext cx="533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327475" y="4873538"/>
            <a:ext cx="533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267107" y="4873538"/>
            <a:ext cx="533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346920" y="2616199"/>
            <a:ext cx="533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286552" y="2616199"/>
            <a:ext cx="533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829352" y="1714321"/>
            <a:ext cx="533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000552" y="7879235"/>
            <a:ext cx="1813758" cy="75491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2002254" y="7033382"/>
            <a:ext cx="1801162" cy="838805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4347710" y="7038952"/>
            <a:ext cx="1849287" cy="859237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4335537" y="7923138"/>
            <a:ext cx="1883229" cy="71302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667959" y="3853003"/>
            <a:ext cx="1156628" cy="218693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683511" y="3853002"/>
            <a:ext cx="651878" cy="1010949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2666837" y="2622741"/>
            <a:ext cx="685523" cy="122938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2675466" y="1716756"/>
            <a:ext cx="1113807" cy="21082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468056" y="844948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accent3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σ</a:t>
            </a:r>
            <a:endParaRPr lang="en-US" sz="1400" b="1" dirty="0">
              <a:solidFill>
                <a:schemeClr val="accent3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457397" y="683290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accent3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σ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*</a:t>
            </a:r>
            <a:endParaRPr lang="en-US" sz="1400" b="1" dirty="0">
              <a:solidFill>
                <a:schemeClr val="accent3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457397" y="586486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accent3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σ</a:t>
            </a:r>
            <a:endParaRPr lang="en-US" sz="1400" b="1" dirty="0">
              <a:solidFill>
                <a:schemeClr val="accent3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413854" y="1503313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accent3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σ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*</a:t>
            </a:r>
            <a:endParaRPr lang="en-US" sz="1400" b="1" dirty="0">
              <a:solidFill>
                <a:schemeClr val="accent3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915860" y="4655157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accent3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π</a:t>
            </a:r>
            <a:endParaRPr lang="en-US" sz="1400" b="1" dirty="0">
              <a:solidFill>
                <a:schemeClr val="accent3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871659" y="2406951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accent3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π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*</a:t>
            </a:r>
            <a:endParaRPr lang="en-US" sz="1400" b="1" dirty="0">
              <a:solidFill>
                <a:schemeClr val="accent3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81" name="Straight Arrow Connector 80"/>
          <p:cNvCxnSpPr/>
          <p:nvPr/>
        </p:nvCxnSpPr>
        <p:spPr>
          <a:xfrm flipH="1">
            <a:off x="566337" y="1066526"/>
            <a:ext cx="0" cy="8438185"/>
          </a:xfrm>
          <a:prstGeom prst="straightConnector1">
            <a:avLst/>
          </a:prstGeom>
          <a:ln w="28575">
            <a:solidFill>
              <a:schemeClr val="tx1"/>
            </a:solidFill>
            <a:headEnd type="stealth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 rot="16200000">
            <a:off x="-759368" y="5295956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" charset="0"/>
                <a:ea typeface="Helvetica" charset="0"/>
                <a:cs typeface="Helvetica" charset="0"/>
              </a:rPr>
              <a:t>Energy</a:t>
            </a:r>
          </a:p>
        </p:txBody>
      </p:sp>
      <p:cxnSp>
        <p:nvCxnSpPr>
          <p:cNvPr id="83" name="Straight Arrow Connector 82"/>
          <p:cNvCxnSpPr/>
          <p:nvPr/>
        </p:nvCxnSpPr>
        <p:spPr>
          <a:xfrm flipV="1">
            <a:off x="389466" y="5274733"/>
            <a:ext cx="0" cy="45720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1456266" y="7865533"/>
            <a:ext cx="533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1532466" y="3845954"/>
            <a:ext cx="533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922866" y="3845954"/>
            <a:ext cx="533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2142066" y="3845954"/>
            <a:ext cx="533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6229652" y="7898189"/>
            <a:ext cx="533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6218766" y="3845170"/>
            <a:ext cx="533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5609166" y="3845170"/>
            <a:ext cx="533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6828366" y="3845170"/>
            <a:ext cx="533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V="1">
            <a:off x="1630438" y="7647819"/>
            <a:ext cx="0" cy="38100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1782838" y="7647819"/>
            <a:ext cx="0" cy="38100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V="1">
            <a:off x="1129694" y="3639126"/>
            <a:ext cx="0" cy="38100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1282094" y="3639126"/>
            <a:ext cx="0" cy="38100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V="1">
            <a:off x="1761066" y="3617354"/>
            <a:ext cx="0" cy="38100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V="1">
            <a:off x="2370666" y="3617354"/>
            <a:ext cx="0" cy="38100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V="1">
            <a:off x="6403824" y="7680475"/>
            <a:ext cx="0" cy="38100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6556224" y="7680475"/>
            <a:ext cx="0" cy="38100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flipV="1">
            <a:off x="5815994" y="3638342"/>
            <a:ext cx="0" cy="38100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5968394" y="3638342"/>
            <a:ext cx="0" cy="38100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flipV="1">
            <a:off x="6447366" y="3616570"/>
            <a:ext cx="0" cy="38100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flipV="1">
            <a:off x="7056966" y="3616570"/>
            <a:ext cx="0" cy="38100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1532466" y="8017933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rPr>
              <a:t>2s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6294966" y="8017933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rPr>
              <a:t>2s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1608666" y="3965696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rPr>
              <a:t>2p</a:t>
            </a:r>
            <a:r>
              <a:rPr lang="en-US" sz="1600" baseline="-25000" dirty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rPr>
              <a:t>y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2142066" y="3976584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rPr>
              <a:t>2p</a:t>
            </a:r>
            <a:r>
              <a:rPr lang="en-US" sz="1600" baseline="-25000" dirty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rPr>
              <a:t>x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999066" y="3976582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rPr>
              <a:t>2p</a:t>
            </a:r>
            <a:r>
              <a:rPr lang="en-US" sz="1600" baseline="-25000" dirty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rPr>
              <a:t>z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6218766" y="3976582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rPr>
              <a:t>2p</a:t>
            </a:r>
            <a:r>
              <a:rPr lang="en-US" sz="1600" baseline="-25000" dirty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rPr>
              <a:t>y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6828366" y="397580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rPr>
              <a:t>2p</a:t>
            </a:r>
            <a:r>
              <a:rPr lang="en-US" sz="1600" baseline="-25000" dirty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rPr>
              <a:t>x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685366" y="3975798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rPr>
              <a:t>2p</a:t>
            </a:r>
            <a:r>
              <a:rPr lang="en-US" sz="1600" baseline="-25000" dirty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rPr>
              <a:t>z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1769129" y="1698198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" charset="0"/>
                <a:ea typeface="Helvetica" charset="0"/>
                <a:cs typeface="Helvetica" charset="0"/>
              </a:rPr>
              <a:t>O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6363708" y="1699279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" charset="0"/>
                <a:ea typeface="Helvetica" charset="0"/>
                <a:cs typeface="Helvetica" charset="0"/>
              </a:rPr>
              <a:t>O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3867452" y="860342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" charset="0"/>
                <a:ea typeface="Helvetica" charset="0"/>
                <a:cs typeface="Helvetica" charset="0"/>
              </a:rPr>
              <a:t>O</a:t>
            </a:r>
            <a:r>
              <a:rPr lang="en-US" sz="2000" b="1" baseline="-25000" dirty="0">
                <a:latin typeface="Helvetica" charset="0"/>
                <a:ea typeface="Helvetica" charset="0"/>
                <a:cs typeface="Helvetica" charset="0"/>
              </a:rPr>
              <a:t>2</a:t>
            </a:r>
          </a:p>
        </p:txBody>
      </p:sp>
      <p:sp>
        <p:nvSpPr>
          <p:cNvPr id="115" name="Title 1"/>
          <p:cNvSpPr>
            <a:spLocks noGrp="1"/>
          </p:cNvSpPr>
          <p:nvPr>
            <p:ph type="title"/>
          </p:nvPr>
        </p:nvSpPr>
        <p:spPr>
          <a:xfrm>
            <a:off x="530198" y="154340"/>
            <a:ext cx="6703695" cy="656467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Helvetica" charset="0"/>
                <a:ea typeface="Helvetica" charset="0"/>
                <a:cs typeface="Helvetica" charset="0"/>
              </a:rPr>
              <a:t>Molecular Orbitals </a:t>
            </a:r>
            <a:r>
              <a:rPr lang="mr-IN" sz="3200" dirty="0">
                <a:latin typeface="Helvetica" charset="0"/>
                <a:ea typeface="Helvetica" charset="0"/>
                <a:cs typeface="Helvetica" charset="0"/>
              </a:rPr>
              <a:t>–</a:t>
            </a:r>
            <a:r>
              <a:rPr lang="en-US" sz="3200" dirty="0">
                <a:latin typeface="Helvetica" charset="0"/>
                <a:ea typeface="Helvetica" charset="0"/>
                <a:cs typeface="Helvetica" charset="0"/>
              </a:rPr>
              <a:t> O</a:t>
            </a:r>
            <a:r>
              <a:rPr lang="en-US" sz="3200" baseline="-25000" dirty="0">
                <a:latin typeface="Helvetica" charset="0"/>
                <a:ea typeface="Helvetica" charset="0"/>
                <a:cs typeface="Helvetica" charset="0"/>
              </a:rPr>
              <a:t>2</a:t>
            </a:r>
            <a:endParaRPr lang="en-US" sz="3200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116" name="Picture 115"/>
          <p:cNvPicPr>
            <a:picLocks noChangeAspect="1"/>
          </p:cNvPicPr>
          <p:nvPr/>
        </p:nvPicPr>
        <p:blipFill rotWithShape="1">
          <a:blip r:embed="rId2"/>
          <a:srcRect l="4694" t="11530" r="83202" b="64700"/>
          <a:stretch/>
        </p:blipFill>
        <p:spPr>
          <a:xfrm>
            <a:off x="1521579" y="8361539"/>
            <a:ext cx="381001" cy="379588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 rotWithShape="1">
          <a:blip r:embed="rId2"/>
          <a:srcRect l="4694" t="11530" r="83202" b="64700"/>
          <a:stretch/>
        </p:blipFill>
        <p:spPr>
          <a:xfrm>
            <a:off x="6307665" y="8368154"/>
            <a:ext cx="381001" cy="379588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859" y="4360333"/>
            <a:ext cx="243614" cy="726017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965" y="4573641"/>
            <a:ext cx="700743" cy="237500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7689" y="4475605"/>
            <a:ext cx="369711" cy="406400"/>
          </a:xfrm>
          <a:prstGeom prst="rect">
            <a:avLst/>
          </a:prstGeom>
        </p:spPr>
      </p:pic>
      <p:cxnSp>
        <p:nvCxnSpPr>
          <p:cNvPr id="121" name="Straight Arrow Connector 120"/>
          <p:cNvCxnSpPr/>
          <p:nvPr/>
        </p:nvCxnSpPr>
        <p:spPr>
          <a:xfrm flipV="1">
            <a:off x="6665882" y="478944"/>
            <a:ext cx="0" cy="72753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>
            <a:off x="6665882" y="1206474"/>
            <a:ext cx="72793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Oval 122"/>
          <p:cNvSpPr/>
          <p:nvPr/>
        </p:nvSpPr>
        <p:spPr>
          <a:xfrm>
            <a:off x="6626077" y="1166670"/>
            <a:ext cx="79607" cy="7960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>
            <a:off x="6513480" y="1153219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Helvetica" charset="0"/>
                <a:ea typeface="Helvetica" charset="0"/>
                <a:cs typeface="Helvetica" charset="0"/>
              </a:rPr>
              <a:t>y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511865" y="14156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Helvetica" charset="0"/>
                <a:ea typeface="Helvetica" charset="0"/>
                <a:cs typeface="Helvetica" charset="0"/>
              </a:rPr>
              <a:t>x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281224" y="116667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Helvetica" charset="0"/>
                <a:ea typeface="Helvetica" charset="0"/>
                <a:cs typeface="Helvetica" charset="0"/>
              </a:rPr>
              <a:t>z</a:t>
            </a:r>
          </a:p>
        </p:txBody>
      </p:sp>
      <p:pic>
        <p:nvPicPr>
          <p:cNvPr id="127" name="Picture 1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4878" y="4318466"/>
            <a:ext cx="243614" cy="726017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5984" y="4531774"/>
            <a:ext cx="700743" cy="237500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3708" y="4433738"/>
            <a:ext cx="369711" cy="406400"/>
          </a:xfrm>
          <a:prstGeom prst="rect">
            <a:avLst/>
          </a:prstGeom>
        </p:spPr>
      </p:pic>
      <p:pic>
        <p:nvPicPr>
          <p:cNvPr id="133" name="Picture 1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0627" y="6168896"/>
            <a:ext cx="1447050" cy="494613"/>
          </a:xfrm>
          <a:prstGeom prst="rect">
            <a:avLst/>
          </a:prstGeom>
        </p:spPr>
      </p:pic>
      <p:pic>
        <p:nvPicPr>
          <p:cNvPr id="135" name="Picture 1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3544" y="4958974"/>
            <a:ext cx="860152" cy="883399"/>
          </a:xfrm>
          <a:prstGeom prst="rect">
            <a:avLst/>
          </a:prstGeom>
        </p:spPr>
      </p:pic>
      <p:pic>
        <p:nvPicPr>
          <p:cNvPr id="136" name="Picture 1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81010" y="4992460"/>
            <a:ext cx="914639" cy="661000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4169" y="2667936"/>
            <a:ext cx="798902" cy="998628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12654" y="2900480"/>
            <a:ext cx="1059600" cy="533844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73237" y="1765482"/>
            <a:ext cx="1435608" cy="673599"/>
          </a:xfrm>
          <a:prstGeom prst="rect">
            <a:avLst/>
          </a:prstGeom>
        </p:spPr>
      </p:pic>
      <p:pic>
        <p:nvPicPr>
          <p:cNvPr id="141" name="Picture 14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34230" y="8758608"/>
            <a:ext cx="919022" cy="593830"/>
          </a:xfrm>
          <a:prstGeom prst="rect">
            <a:avLst/>
          </a:prstGeom>
        </p:spPr>
      </p:pic>
      <p:pic>
        <p:nvPicPr>
          <p:cNvPr id="142" name="Picture 14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90809" y="7134783"/>
            <a:ext cx="969520" cy="800382"/>
          </a:xfrm>
          <a:prstGeom prst="rect">
            <a:avLst/>
          </a:prstGeom>
        </p:spPr>
      </p:pic>
      <p:cxnSp>
        <p:nvCxnSpPr>
          <p:cNvPr id="130" name="Straight Arrow Connector 129"/>
          <p:cNvCxnSpPr/>
          <p:nvPr/>
        </p:nvCxnSpPr>
        <p:spPr>
          <a:xfrm flipV="1">
            <a:off x="3997118" y="8377608"/>
            <a:ext cx="0" cy="38100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>
            <a:off x="4149518" y="8377608"/>
            <a:ext cx="0" cy="38100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flipV="1">
            <a:off x="4016996" y="6797077"/>
            <a:ext cx="0" cy="38100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>
            <a:off x="4169396" y="6797077"/>
            <a:ext cx="0" cy="38100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 flipV="1">
            <a:off x="4017971" y="5787896"/>
            <a:ext cx="0" cy="38100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>
            <a:off x="4170371" y="5787896"/>
            <a:ext cx="0" cy="38100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 flipV="1">
            <a:off x="3541114" y="4601347"/>
            <a:ext cx="0" cy="38100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>
            <a:off x="3693514" y="4601347"/>
            <a:ext cx="0" cy="38100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 flipV="1">
            <a:off x="4508302" y="4620641"/>
            <a:ext cx="0" cy="38100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>
            <a:off x="4660702" y="4620641"/>
            <a:ext cx="0" cy="38100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/>
          <p:nvPr/>
        </p:nvCxnSpPr>
        <p:spPr>
          <a:xfrm flipV="1">
            <a:off x="3541114" y="2385738"/>
            <a:ext cx="0" cy="38100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/>
          <p:nvPr/>
        </p:nvCxnSpPr>
        <p:spPr>
          <a:xfrm flipV="1">
            <a:off x="4457397" y="2406951"/>
            <a:ext cx="0" cy="38100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0" name="Picture 2" descr="ttps://mirrors.creativecommons.org/presskit/buttons/80x15/png/by-nc-sa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019" y="9868628"/>
            <a:ext cx="1013381" cy="18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1483177" y="8786421"/>
            <a:ext cx="533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483177" y="7185655"/>
            <a:ext cx="533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483177" y="6201799"/>
            <a:ext cx="533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96342" y="5025811"/>
            <a:ext cx="533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935974" y="5025811"/>
            <a:ext cx="533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015787" y="2768472"/>
            <a:ext cx="533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955419" y="2768472"/>
            <a:ext cx="533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498219" y="1866594"/>
            <a:ext cx="533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136923" y="860175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accent3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σ</a:t>
            </a:r>
            <a:endParaRPr lang="en-US" sz="1400" b="1" dirty="0">
              <a:solidFill>
                <a:schemeClr val="accent3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126264" y="698517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accent3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σ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*</a:t>
            </a:r>
            <a:endParaRPr lang="en-US" sz="1400" b="1" dirty="0">
              <a:solidFill>
                <a:schemeClr val="accent3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126264" y="6017133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accent3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σ</a:t>
            </a:r>
            <a:endParaRPr lang="en-US" sz="1400" b="1" dirty="0">
              <a:solidFill>
                <a:schemeClr val="accent3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082721" y="165558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accent3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σ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*</a:t>
            </a:r>
            <a:endParaRPr lang="en-US" sz="1400" b="1" dirty="0">
              <a:solidFill>
                <a:schemeClr val="accent3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584727" y="480743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accent3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π</a:t>
            </a:r>
            <a:endParaRPr lang="en-US" sz="1400" b="1" dirty="0">
              <a:solidFill>
                <a:schemeClr val="accent3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540526" y="255922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accent3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π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*</a:t>
            </a:r>
            <a:endParaRPr lang="en-US" sz="1400" b="1" dirty="0">
              <a:solidFill>
                <a:schemeClr val="accent3">
                  <a:lumMod val="5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81" name="Straight Arrow Connector 80"/>
          <p:cNvCxnSpPr/>
          <p:nvPr/>
        </p:nvCxnSpPr>
        <p:spPr>
          <a:xfrm flipH="1">
            <a:off x="566337" y="1066526"/>
            <a:ext cx="0" cy="8438185"/>
          </a:xfrm>
          <a:prstGeom prst="straightConnector1">
            <a:avLst/>
          </a:prstGeom>
          <a:ln w="28575">
            <a:solidFill>
              <a:schemeClr val="tx1"/>
            </a:solidFill>
            <a:headEnd type="stealth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 rot="16200000">
            <a:off x="-759368" y="5295956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" charset="0"/>
                <a:ea typeface="Helvetica" charset="0"/>
                <a:cs typeface="Helvetica" charset="0"/>
              </a:rPr>
              <a:t>Energy</a:t>
            </a:r>
          </a:p>
        </p:txBody>
      </p:sp>
      <p:cxnSp>
        <p:nvCxnSpPr>
          <p:cNvPr id="83" name="Straight Arrow Connector 82"/>
          <p:cNvCxnSpPr/>
          <p:nvPr/>
        </p:nvCxnSpPr>
        <p:spPr>
          <a:xfrm flipV="1">
            <a:off x="389466" y="5274733"/>
            <a:ext cx="0" cy="45720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1536319" y="1012615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" charset="0"/>
                <a:ea typeface="Helvetica" charset="0"/>
                <a:cs typeface="Helvetica" charset="0"/>
              </a:rPr>
              <a:t>O</a:t>
            </a:r>
            <a:r>
              <a:rPr lang="en-US" sz="2000" b="1" baseline="-25000" dirty="0">
                <a:latin typeface="Helvetica" charset="0"/>
                <a:ea typeface="Helvetica" charset="0"/>
                <a:cs typeface="Helvetica" charset="0"/>
              </a:rPr>
              <a:t>2</a:t>
            </a:r>
          </a:p>
        </p:txBody>
      </p:sp>
      <p:sp>
        <p:nvSpPr>
          <p:cNvPr id="115" name="Title 1"/>
          <p:cNvSpPr>
            <a:spLocks noGrp="1"/>
          </p:cNvSpPr>
          <p:nvPr>
            <p:ph type="title"/>
          </p:nvPr>
        </p:nvSpPr>
        <p:spPr>
          <a:xfrm>
            <a:off x="530198" y="154340"/>
            <a:ext cx="6703695" cy="656467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Helvetica" charset="0"/>
                <a:ea typeface="Helvetica" charset="0"/>
                <a:cs typeface="Helvetica" charset="0"/>
              </a:rPr>
              <a:t>Effect of Oxidation/Reduction</a:t>
            </a:r>
          </a:p>
        </p:txBody>
      </p:sp>
      <p:cxnSp>
        <p:nvCxnSpPr>
          <p:cNvPr id="121" name="Straight Arrow Connector 120"/>
          <p:cNvCxnSpPr/>
          <p:nvPr/>
        </p:nvCxnSpPr>
        <p:spPr>
          <a:xfrm flipV="1">
            <a:off x="6665882" y="478944"/>
            <a:ext cx="0" cy="72753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>
            <a:off x="6665882" y="1206474"/>
            <a:ext cx="72793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Oval 122"/>
          <p:cNvSpPr/>
          <p:nvPr/>
        </p:nvSpPr>
        <p:spPr>
          <a:xfrm>
            <a:off x="6626077" y="1166670"/>
            <a:ext cx="79607" cy="7960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>
            <a:off x="6513480" y="1153219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Helvetica" charset="0"/>
                <a:ea typeface="Helvetica" charset="0"/>
                <a:cs typeface="Helvetica" charset="0"/>
              </a:rPr>
              <a:t>y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511865" y="14156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Helvetica" charset="0"/>
                <a:ea typeface="Helvetica" charset="0"/>
                <a:cs typeface="Helvetica" charset="0"/>
              </a:rPr>
              <a:t>x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281224" y="116667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Helvetica" charset="0"/>
                <a:ea typeface="Helvetica" charset="0"/>
                <a:cs typeface="Helvetica" charset="0"/>
              </a:rPr>
              <a:t>z</a:t>
            </a:r>
          </a:p>
        </p:txBody>
      </p:sp>
      <p:pic>
        <p:nvPicPr>
          <p:cNvPr id="133" name="Picture 1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494" y="6321169"/>
            <a:ext cx="1447050" cy="494613"/>
          </a:xfrm>
          <a:prstGeom prst="rect">
            <a:avLst/>
          </a:prstGeom>
        </p:spPr>
      </p:pic>
      <p:pic>
        <p:nvPicPr>
          <p:cNvPr id="135" name="Picture 1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411" y="5111247"/>
            <a:ext cx="860152" cy="883399"/>
          </a:xfrm>
          <a:prstGeom prst="rect">
            <a:avLst/>
          </a:prstGeom>
        </p:spPr>
      </p:pic>
      <p:pic>
        <p:nvPicPr>
          <p:cNvPr id="136" name="Picture 1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9877" y="5144733"/>
            <a:ext cx="914639" cy="661000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036" y="2820209"/>
            <a:ext cx="798902" cy="998628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1521" y="3052753"/>
            <a:ext cx="1059600" cy="533844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2104" y="1917755"/>
            <a:ext cx="1435608" cy="673599"/>
          </a:xfrm>
          <a:prstGeom prst="rect">
            <a:avLst/>
          </a:prstGeom>
        </p:spPr>
      </p:pic>
      <p:pic>
        <p:nvPicPr>
          <p:cNvPr id="141" name="Picture 14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03097" y="8910881"/>
            <a:ext cx="919022" cy="593830"/>
          </a:xfrm>
          <a:prstGeom prst="rect">
            <a:avLst/>
          </a:prstGeom>
        </p:spPr>
      </p:pic>
      <p:pic>
        <p:nvPicPr>
          <p:cNvPr id="142" name="Picture 14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9676" y="7287056"/>
            <a:ext cx="969520" cy="800382"/>
          </a:xfrm>
          <a:prstGeom prst="rect">
            <a:avLst/>
          </a:prstGeom>
        </p:spPr>
      </p:pic>
      <p:cxnSp>
        <p:nvCxnSpPr>
          <p:cNvPr id="130" name="Straight Arrow Connector 129"/>
          <p:cNvCxnSpPr/>
          <p:nvPr/>
        </p:nvCxnSpPr>
        <p:spPr>
          <a:xfrm flipV="1">
            <a:off x="1665985" y="8529881"/>
            <a:ext cx="0" cy="38100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>
            <a:off x="1818385" y="8529881"/>
            <a:ext cx="0" cy="38100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flipV="1">
            <a:off x="1685863" y="6949350"/>
            <a:ext cx="0" cy="38100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>
            <a:off x="1838263" y="6949350"/>
            <a:ext cx="0" cy="38100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 flipV="1">
            <a:off x="1686838" y="5940169"/>
            <a:ext cx="0" cy="38100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>
            <a:off x="1839238" y="5940169"/>
            <a:ext cx="0" cy="38100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 flipV="1">
            <a:off x="1209981" y="4753620"/>
            <a:ext cx="0" cy="38100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>
            <a:off x="1362381" y="4753620"/>
            <a:ext cx="0" cy="38100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 flipV="1">
            <a:off x="2177169" y="4772914"/>
            <a:ext cx="0" cy="38100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>
            <a:off x="2329569" y="4772914"/>
            <a:ext cx="0" cy="38100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/>
          <p:nvPr/>
        </p:nvCxnSpPr>
        <p:spPr>
          <a:xfrm flipV="1">
            <a:off x="1209981" y="2538011"/>
            <a:ext cx="0" cy="38100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/>
          <p:nvPr/>
        </p:nvCxnSpPr>
        <p:spPr>
          <a:xfrm flipV="1">
            <a:off x="2126264" y="2559224"/>
            <a:ext cx="0" cy="38100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TextBox 149"/>
          <p:cNvSpPr txBox="1"/>
          <p:nvPr/>
        </p:nvSpPr>
        <p:spPr>
          <a:xfrm>
            <a:off x="6040359" y="1819907"/>
            <a:ext cx="858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Helvetica" charset="0"/>
                <a:ea typeface="Helvetica" charset="0"/>
                <a:cs typeface="Helvetica" charset="0"/>
              </a:rPr>
              <a:t>O</a:t>
            </a:r>
            <a:r>
              <a:rPr lang="en-US" sz="3600" b="1" baseline="-25000" dirty="0">
                <a:latin typeface="Helvetica" charset="0"/>
                <a:ea typeface="Helvetica" charset="0"/>
                <a:cs typeface="Helvetica" charset="0"/>
              </a:rPr>
              <a:t>2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5669553" y="2453441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Helvetica" charset="0"/>
                <a:ea typeface="Helvetica" charset="0"/>
                <a:cs typeface="Helvetica" charset="0"/>
              </a:rPr>
              <a:t>O</a:t>
            </a:r>
            <a:endParaRPr lang="en-US" sz="4000" b="1" baseline="-25000" dirty="0"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55" name="Straight Connector 154"/>
          <p:cNvCxnSpPr/>
          <p:nvPr/>
        </p:nvCxnSpPr>
        <p:spPr>
          <a:xfrm>
            <a:off x="6202953" y="2747750"/>
            <a:ext cx="533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6202953" y="2890065"/>
            <a:ext cx="533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extBox 157"/>
          <p:cNvSpPr txBox="1"/>
          <p:nvPr/>
        </p:nvSpPr>
        <p:spPr>
          <a:xfrm>
            <a:off x="6736353" y="2453441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Helvetica" charset="0"/>
                <a:ea typeface="Helvetica" charset="0"/>
                <a:cs typeface="Helvetica" charset="0"/>
              </a:rPr>
              <a:t>O</a:t>
            </a:r>
            <a:endParaRPr lang="en-US" sz="4000" b="1" baseline="-25000" dirty="0"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59" name="Straight Connector 158"/>
          <p:cNvCxnSpPr/>
          <p:nvPr/>
        </p:nvCxnSpPr>
        <p:spPr>
          <a:xfrm>
            <a:off x="6202953" y="3119010"/>
            <a:ext cx="533400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/>
          <p:cNvSpPr txBox="1"/>
          <p:nvPr/>
        </p:nvSpPr>
        <p:spPr>
          <a:xfrm>
            <a:off x="5823143" y="3171525"/>
            <a:ext cx="1293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latin typeface="Helvetica" charset="0"/>
                <a:ea typeface="Helvetica" charset="0"/>
                <a:cs typeface="Helvetica" charset="0"/>
              </a:rPr>
              <a:t>120.8 pm</a:t>
            </a:r>
            <a:endParaRPr lang="en-US" sz="1600" i="1" baseline="-25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5964472" y="3797254"/>
            <a:ext cx="1030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Helvetica" charset="0"/>
                <a:ea typeface="Helvetica" charset="0"/>
                <a:cs typeface="Helvetica" charset="0"/>
              </a:rPr>
              <a:t>O</a:t>
            </a:r>
            <a:r>
              <a:rPr lang="en-US" sz="3600" b="1" baseline="-25000" dirty="0">
                <a:latin typeface="Helvetica" charset="0"/>
                <a:ea typeface="Helvetica" charset="0"/>
                <a:cs typeface="Helvetica" charset="0"/>
              </a:rPr>
              <a:t>2</a:t>
            </a:r>
            <a:r>
              <a:rPr lang="en-US" sz="3600" b="1" baseline="30000" dirty="0">
                <a:latin typeface="Helvetica" charset="0"/>
                <a:ea typeface="Helvetica" charset="0"/>
                <a:cs typeface="Helvetica" charset="0"/>
              </a:rPr>
              <a:t>+</a:t>
            </a:r>
            <a:endParaRPr lang="en-US" sz="3600" b="1" baseline="-25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5740371" y="4397840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Helvetica" charset="0"/>
                <a:ea typeface="Helvetica" charset="0"/>
                <a:cs typeface="Helvetica" charset="0"/>
              </a:rPr>
              <a:t>O</a:t>
            </a:r>
            <a:endParaRPr lang="en-US" sz="4000" b="1" baseline="-25000" dirty="0"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70" name="Straight Connector 169"/>
          <p:cNvCxnSpPr/>
          <p:nvPr/>
        </p:nvCxnSpPr>
        <p:spPr>
          <a:xfrm>
            <a:off x="6273771" y="4756157"/>
            <a:ext cx="4114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6273771" y="4880184"/>
            <a:ext cx="4114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171"/>
          <p:cNvSpPr txBox="1"/>
          <p:nvPr/>
        </p:nvSpPr>
        <p:spPr>
          <a:xfrm>
            <a:off x="6667125" y="4397840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Helvetica" charset="0"/>
                <a:ea typeface="Helvetica" charset="0"/>
                <a:cs typeface="Helvetica" charset="0"/>
              </a:rPr>
              <a:t>O</a:t>
            </a:r>
            <a:endParaRPr lang="en-US" sz="4000" b="1" baseline="-25000" dirty="0"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73" name="Straight Connector 172"/>
          <p:cNvCxnSpPr/>
          <p:nvPr/>
        </p:nvCxnSpPr>
        <p:spPr>
          <a:xfrm>
            <a:off x="6273771" y="5063409"/>
            <a:ext cx="411480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Box 173"/>
          <p:cNvSpPr txBox="1"/>
          <p:nvPr/>
        </p:nvSpPr>
        <p:spPr>
          <a:xfrm>
            <a:off x="5816525" y="5115924"/>
            <a:ext cx="1293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latin typeface="Helvetica" charset="0"/>
                <a:ea typeface="Helvetica" charset="0"/>
                <a:cs typeface="Helvetica" charset="0"/>
              </a:rPr>
              <a:t>112.3 pm</a:t>
            </a:r>
            <a:endParaRPr lang="en-US" sz="1600" i="1" baseline="-25000" dirty="0"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75" name="Straight Connector 174"/>
          <p:cNvCxnSpPr/>
          <p:nvPr/>
        </p:nvCxnSpPr>
        <p:spPr>
          <a:xfrm>
            <a:off x="6273771" y="4642372"/>
            <a:ext cx="411480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Box 175"/>
          <p:cNvSpPr txBox="1"/>
          <p:nvPr/>
        </p:nvSpPr>
        <p:spPr>
          <a:xfrm>
            <a:off x="5957587" y="5641678"/>
            <a:ext cx="1030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Helvetica" charset="0"/>
                <a:ea typeface="Helvetica" charset="0"/>
                <a:cs typeface="Helvetica" charset="0"/>
              </a:rPr>
              <a:t>O</a:t>
            </a:r>
            <a:r>
              <a:rPr lang="en-US" sz="3600" b="1" baseline="-25000" dirty="0">
                <a:latin typeface="Helvetica" charset="0"/>
                <a:ea typeface="Helvetica" charset="0"/>
                <a:cs typeface="Helvetica" charset="0"/>
              </a:rPr>
              <a:t>2</a:t>
            </a:r>
            <a:r>
              <a:rPr lang="en-US" sz="3600" b="1" baseline="30000" dirty="0">
                <a:latin typeface="Helvetica" charset="0"/>
                <a:ea typeface="Helvetica" charset="0"/>
                <a:cs typeface="Helvetica" charset="0"/>
              </a:rPr>
              <a:t>-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5591502" y="6267527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Helvetica" charset="0"/>
                <a:ea typeface="Helvetica" charset="0"/>
                <a:cs typeface="Helvetica" charset="0"/>
              </a:rPr>
              <a:t>O</a:t>
            </a:r>
            <a:endParaRPr lang="en-US" sz="4000" b="1" baseline="-25000" dirty="0"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78" name="Straight Connector 177"/>
          <p:cNvCxnSpPr>
            <a:endCxn id="180" idx="1"/>
          </p:cNvCxnSpPr>
          <p:nvPr/>
        </p:nvCxnSpPr>
        <p:spPr>
          <a:xfrm>
            <a:off x="6124902" y="6561836"/>
            <a:ext cx="739350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>
            <a:off x="6124902" y="6704151"/>
            <a:ext cx="7315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TextBox 179"/>
          <p:cNvSpPr txBox="1"/>
          <p:nvPr/>
        </p:nvSpPr>
        <p:spPr>
          <a:xfrm>
            <a:off x="6864252" y="6267527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Helvetica" charset="0"/>
                <a:ea typeface="Helvetica" charset="0"/>
                <a:cs typeface="Helvetica" charset="0"/>
              </a:rPr>
              <a:t>O</a:t>
            </a:r>
            <a:endParaRPr lang="en-US" sz="4000" b="1" baseline="-25000" dirty="0"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81" name="Straight Connector 180"/>
          <p:cNvCxnSpPr/>
          <p:nvPr/>
        </p:nvCxnSpPr>
        <p:spPr>
          <a:xfrm>
            <a:off x="6108426" y="6891906"/>
            <a:ext cx="739350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>
            <a:off x="5844152" y="6978146"/>
            <a:ext cx="1293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latin typeface="Helvetica" charset="0"/>
                <a:ea typeface="Helvetica" charset="0"/>
                <a:cs typeface="Helvetica" charset="0"/>
              </a:rPr>
              <a:t>128 pm</a:t>
            </a:r>
            <a:endParaRPr lang="en-US" sz="1600" i="1" baseline="-25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5711404" y="7611785"/>
            <a:ext cx="1478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Helvetica" charset="0"/>
                <a:ea typeface="Helvetica" charset="0"/>
                <a:cs typeface="Helvetica" charset="0"/>
              </a:rPr>
              <a:t>O</a:t>
            </a:r>
            <a:r>
              <a:rPr lang="en-US" sz="3600" b="1" baseline="-25000">
                <a:latin typeface="Helvetica" charset="0"/>
                <a:ea typeface="Helvetica" charset="0"/>
                <a:cs typeface="Helvetica" charset="0"/>
              </a:rPr>
              <a:t>2</a:t>
            </a:r>
            <a:r>
              <a:rPr lang="en-US" sz="3600" b="1" baseline="30000">
                <a:latin typeface="Helvetica" charset="0"/>
                <a:ea typeface="Helvetica" charset="0"/>
                <a:cs typeface="Helvetica" charset="0"/>
              </a:rPr>
              <a:t>2-</a:t>
            </a:r>
            <a:endParaRPr lang="en-US" sz="3600" b="1" baseline="30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5501470" y="8238408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Helvetica" charset="0"/>
                <a:ea typeface="Helvetica" charset="0"/>
                <a:cs typeface="Helvetica" charset="0"/>
              </a:rPr>
              <a:t>O</a:t>
            </a:r>
            <a:endParaRPr lang="en-US" sz="4000" b="1" baseline="-25000" dirty="0"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86" name="Straight Connector 185"/>
          <p:cNvCxnSpPr>
            <a:endCxn id="187" idx="1"/>
          </p:cNvCxnSpPr>
          <p:nvPr/>
        </p:nvCxnSpPr>
        <p:spPr>
          <a:xfrm flipV="1">
            <a:off x="6034870" y="8592351"/>
            <a:ext cx="862917" cy="853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TextBox 186"/>
          <p:cNvSpPr txBox="1"/>
          <p:nvPr/>
        </p:nvSpPr>
        <p:spPr>
          <a:xfrm>
            <a:off x="6897787" y="8238408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Helvetica" charset="0"/>
                <a:ea typeface="Helvetica" charset="0"/>
                <a:cs typeface="Helvetica" charset="0"/>
              </a:rPr>
              <a:t>O</a:t>
            </a:r>
            <a:endParaRPr lang="en-US" sz="4000" b="1" baseline="-25000" dirty="0"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88" name="Straight Connector 187"/>
          <p:cNvCxnSpPr/>
          <p:nvPr/>
        </p:nvCxnSpPr>
        <p:spPr>
          <a:xfrm flipV="1">
            <a:off x="6034870" y="8880388"/>
            <a:ext cx="913210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TextBox 188"/>
          <p:cNvSpPr txBox="1"/>
          <p:nvPr/>
        </p:nvSpPr>
        <p:spPr>
          <a:xfrm>
            <a:off x="5844965" y="8956492"/>
            <a:ext cx="1293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latin typeface="Helvetica" charset="0"/>
                <a:ea typeface="Helvetica" charset="0"/>
                <a:cs typeface="Helvetica" charset="0"/>
              </a:rPr>
              <a:t>149 pm</a:t>
            </a:r>
            <a:endParaRPr lang="en-US" sz="1600" i="1" baseline="-25000" dirty="0">
              <a:latin typeface="Helvetica" charset="0"/>
              <a:ea typeface="Helvetica" charset="0"/>
              <a:cs typeface="Helvetica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1" name="TextBox 190"/>
              <p:cNvSpPr txBox="1"/>
              <p:nvPr/>
            </p:nvSpPr>
            <p:spPr>
              <a:xfrm>
                <a:off x="3134219" y="2468183"/>
                <a:ext cx="2180902" cy="695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2000" b="1" i="1" smtClean="0">
                              <a:latin typeface="Cambria Math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𝟖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−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𝟐</m:t>
                          </m:r>
                        </m:den>
                      </m:f>
                      <m:r>
                        <a:rPr lang="en-US" sz="2000" b="1" i="1" smtClean="0"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</m:oMath>
                  </m:oMathPara>
                </a14:m>
                <a:endParaRPr lang="en-US" sz="2000" b="1" dirty="0"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191" name="TextBox 1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219" y="2468183"/>
                <a:ext cx="2180902" cy="69506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TextBox 191"/>
              <p:cNvSpPr txBox="1"/>
              <p:nvPr/>
            </p:nvSpPr>
            <p:spPr>
              <a:xfrm>
                <a:off x="3131468" y="4410664"/>
                <a:ext cx="2180902" cy="695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2000" b="1" i="1" smtClean="0">
                              <a:latin typeface="Cambria Math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𝟖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−</m:t>
                          </m:r>
                          <m:r>
                            <a:rPr lang="en-US" sz="2000" b="1" i="1" smtClean="0">
                              <a:latin typeface="Cambria Math" charset="0"/>
                              <a:ea typeface="Helvetica" charset="0"/>
                              <a:cs typeface="Helvetica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𝟐</m:t>
                          </m:r>
                        </m:den>
                      </m:f>
                      <m:r>
                        <a:rPr lang="en-US" sz="2000" b="1" i="1" smtClean="0"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</m:oMath>
                  </m:oMathPara>
                </a14:m>
                <a:endParaRPr lang="en-US" sz="2000" b="1" dirty="0"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192" name="TextBox 1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468" y="4410664"/>
                <a:ext cx="2180902" cy="69506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TextBox 192"/>
              <p:cNvSpPr txBox="1"/>
              <p:nvPr/>
            </p:nvSpPr>
            <p:spPr>
              <a:xfrm>
                <a:off x="3134219" y="6214305"/>
                <a:ext cx="2180902" cy="695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2000" b="1" i="1" smtClean="0">
                              <a:latin typeface="Cambria Math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𝟖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−</m:t>
                          </m:r>
                          <m:r>
                            <a:rPr lang="en-US" sz="2000" b="1" i="1" smtClean="0">
                              <a:latin typeface="Cambria Math" charset="0"/>
                              <a:ea typeface="Helvetica" charset="0"/>
                              <a:cs typeface="Helvetica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𝟐</m:t>
                          </m:r>
                        </m:den>
                      </m:f>
                      <m:r>
                        <a:rPr lang="en-US" sz="2000" b="1" i="1" smtClean="0"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</m:oMath>
                  </m:oMathPara>
                </a14:m>
                <a:endParaRPr lang="en-US" sz="2000" b="1" dirty="0"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193" name="TextBox 1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219" y="6214305"/>
                <a:ext cx="2180902" cy="69506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TextBox 193"/>
              <p:cNvSpPr txBox="1"/>
              <p:nvPr/>
            </p:nvSpPr>
            <p:spPr>
              <a:xfrm>
                <a:off x="3131468" y="8244820"/>
                <a:ext cx="2180902" cy="695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2000" b="1" i="1" smtClean="0">
                              <a:latin typeface="Cambria Math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𝟖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−</m:t>
                          </m:r>
                          <m:r>
                            <a:rPr lang="en-US" sz="2000" b="1" i="1" smtClean="0">
                              <a:latin typeface="Cambria Math" charset="0"/>
                              <a:ea typeface="Helvetica" charset="0"/>
                              <a:cs typeface="Helvetica" charset="0"/>
                            </a:rPr>
                            <m:t>𝟔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𝟐</m:t>
                          </m:r>
                        </m:den>
                      </m:f>
                      <m:r>
                        <a:rPr lang="en-US" sz="2000" b="1" i="1" smtClean="0"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</m:oMath>
                  </m:oMathPara>
                </a14:m>
                <a:endParaRPr lang="en-US" sz="2000" b="1" dirty="0"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194" name="TextBox 1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468" y="8244820"/>
                <a:ext cx="2180902" cy="69506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5" name="TextBox 194"/>
          <p:cNvSpPr txBox="1"/>
          <p:nvPr/>
        </p:nvSpPr>
        <p:spPr>
          <a:xfrm>
            <a:off x="4516664" y="2613546"/>
            <a:ext cx="858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latin typeface="Helvetica" charset="0"/>
                <a:ea typeface="Helvetica" charset="0"/>
                <a:cs typeface="Helvetica" charset="0"/>
              </a:rPr>
              <a:t>2</a:t>
            </a:r>
            <a:endParaRPr lang="en-US" sz="3600" i="1" baseline="-25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4549616" y="4520950"/>
            <a:ext cx="858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latin typeface="Helvetica" charset="0"/>
                <a:ea typeface="Helvetica" charset="0"/>
                <a:cs typeface="Helvetica" charset="0"/>
              </a:rPr>
              <a:t>2.5</a:t>
            </a:r>
            <a:endParaRPr lang="en-US" sz="3600" i="1" baseline="-25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4512872" y="6354117"/>
            <a:ext cx="858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latin typeface="Helvetica" charset="0"/>
                <a:ea typeface="Helvetica" charset="0"/>
                <a:cs typeface="Helvetica" charset="0"/>
              </a:rPr>
              <a:t>1.5</a:t>
            </a:r>
            <a:endParaRPr lang="en-US" sz="3600" i="1" baseline="-25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4482520" y="8370057"/>
            <a:ext cx="858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latin typeface="Helvetica" charset="0"/>
                <a:ea typeface="Helvetica" charset="0"/>
                <a:cs typeface="Helvetica" charset="0"/>
              </a:rPr>
              <a:t>1</a:t>
            </a:r>
            <a:endParaRPr lang="en-US" sz="3600" i="1" baseline="-25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3303882" y="1865906"/>
            <a:ext cx="2287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latin typeface="Helvetica" charset="0"/>
                <a:ea typeface="Helvetica" charset="0"/>
                <a:cs typeface="Helvetica" charset="0"/>
              </a:rPr>
              <a:t>Bond Order</a:t>
            </a:r>
            <a:endParaRPr lang="en-US" sz="2400" i="1" baseline="-25000" dirty="0"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200" name="Straight Arrow Connector 199"/>
          <p:cNvCxnSpPr/>
          <p:nvPr/>
        </p:nvCxnSpPr>
        <p:spPr>
          <a:xfrm>
            <a:off x="1422522" y="2543529"/>
            <a:ext cx="0" cy="38100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/>
          <p:nvPr/>
        </p:nvCxnSpPr>
        <p:spPr>
          <a:xfrm>
            <a:off x="2312816" y="2577972"/>
            <a:ext cx="0" cy="38100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Picture 2" descr="ttps://mirrors.creativecommons.org/presskit/buttons/80x15/png/by-nc-sa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019" y="9868628"/>
            <a:ext cx="1013381" cy="18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81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0"/>
      <p:bldP spid="169" grpId="0"/>
      <p:bldP spid="172" grpId="0"/>
      <p:bldP spid="174" grpId="0"/>
      <p:bldP spid="176" grpId="0"/>
      <p:bldP spid="177" grpId="0"/>
      <p:bldP spid="180" grpId="0"/>
      <p:bldP spid="182" grpId="0"/>
      <p:bldP spid="183" grpId="0"/>
      <p:bldP spid="184" grpId="0"/>
      <p:bldP spid="187" grpId="0"/>
      <p:bldP spid="189" grpId="0"/>
      <p:bldP spid="192" grpId="0"/>
      <p:bldP spid="193" grpId="0"/>
      <p:bldP spid="194" grpId="0"/>
      <p:bldP spid="196" grpId="0"/>
      <p:bldP spid="197" grpId="0"/>
      <p:bldP spid="19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A3D9129-174A-F14A-956C-4270DC6D8204}" vid="{520583E3-B531-A942-A52A-618124E2D8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Stock</Template>
  <TotalTime>240</TotalTime>
  <Words>214</Words>
  <Application>Microsoft Macintosh PowerPoint</Application>
  <PresentationFormat>Custom</PresentationFormat>
  <Paragraphs>124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</vt:lpstr>
      <vt:lpstr>Calibri Light</vt:lpstr>
      <vt:lpstr>Cambria Math</vt:lpstr>
      <vt:lpstr>Helvetica</vt:lpstr>
      <vt:lpstr>Arial</vt:lpstr>
      <vt:lpstr>Office Theme</vt:lpstr>
      <vt:lpstr>Molecular Orbital Theory</vt:lpstr>
      <vt:lpstr>Atomic Orbitals</vt:lpstr>
      <vt:lpstr>Molecular Orbitals – O2</vt:lpstr>
      <vt:lpstr>Molecular Orbitals – O2</vt:lpstr>
      <vt:lpstr>Molecular Orbitals – O2</vt:lpstr>
      <vt:lpstr>Effect of Oxidation/Reduction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Molecular Orbital Theory</dc:title>
  <dc:creator>Microsoft Office User</dc:creator>
  <cp:lastModifiedBy>Microsoft Office User</cp:lastModifiedBy>
  <cp:revision>20</cp:revision>
  <dcterms:created xsi:type="dcterms:W3CDTF">2019-05-27T18:45:34Z</dcterms:created>
  <dcterms:modified xsi:type="dcterms:W3CDTF">2019-06-06T19:55:11Z</dcterms:modified>
</cp:coreProperties>
</file>